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6" r:id="rId1"/>
  </p:sldMasterIdLst>
  <p:notesMasterIdLst>
    <p:notesMasterId r:id="rId36"/>
  </p:notesMasterIdLst>
  <p:sldIdLst>
    <p:sldId id="256" r:id="rId2"/>
    <p:sldId id="257" r:id="rId3"/>
    <p:sldId id="263" r:id="rId4"/>
    <p:sldId id="258" r:id="rId5"/>
    <p:sldId id="260" r:id="rId6"/>
    <p:sldId id="259" r:id="rId7"/>
    <p:sldId id="261" r:id="rId8"/>
    <p:sldId id="262" r:id="rId9"/>
    <p:sldId id="264" r:id="rId10"/>
    <p:sldId id="265" r:id="rId11"/>
    <p:sldId id="266" r:id="rId12"/>
    <p:sldId id="267" r:id="rId13"/>
    <p:sldId id="268" r:id="rId14"/>
    <p:sldId id="269" r:id="rId15"/>
    <p:sldId id="271" r:id="rId16"/>
    <p:sldId id="272" r:id="rId17"/>
    <p:sldId id="273"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4BC673C-35C5-4697-9184-5347BAC4256F}">
          <p14:sldIdLst>
            <p14:sldId id="256"/>
            <p14:sldId id="257"/>
            <p14:sldId id="263"/>
            <p14:sldId id="258"/>
            <p14:sldId id="260"/>
            <p14:sldId id="259"/>
            <p14:sldId id="261"/>
            <p14:sldId id="262"/>
            <p14:sldId id="264"/>
            <p14:sldId id="265"/>
            <p14:sldId id="266"/>
            <p14:sldId id="267"/>
            <p14:sldId id="268"/>
            <p14:sldId id="269"/>
            <p14:sldId id="271"/>
            <p14:sldId id="272"/>
            <p14:sldId id="273"/>
            <p14:sldId id="275"/>
            <p14:sldId id="276"/>
            <p14:sldId id="277"/>
            <p14:sldId id="278"/>
            <p14:sldId id="279"/>
            <p14:sldId id="280"/>
            <p14:sldId id="281"/>
          </p14:sldIdLst>
        </p14:section>
        <p14:section name="MOTHLY" id="{C61C598E-06C1-4CFB-9252-44732BD7EE38}">
          <p14:sldIdLst>
            <p14:sldId id="282"/>
            <p14:sldId id="283"/>
            <p14:sldId id="284"/>
            <p14:sldId id="285"/>
            <p14:sldId id="286"/>
            <p14:sldId id="287"/>
            <p14:sldId id="288"/>
          </p14:sldIdLst>
        </p14:section>
        <p14:section name="WEEKLY" id="{FC463C18-4FFC-4BAA-9D02-CD2675F992E5}">
          <p14:sldIdLst>
            <p14:sldId id="289"/>
            <p14:sldId id="290"/>
          </p14:sldIdLst>
        </p14:section>
        <p14:section name="FORT NIGHTLY" id="{6A5A60BF-B828-4C63-8FE0-E0F377B1826B}">
          <p14:sldIdLst>
            <p14:sldId id="29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CC"/>
    <a:srgbClr val="FF3300"/>
    <a:srgbClr val="002060"/>
    <a:srgbClr val="385723"/>
    <a:srgbClr val="92D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632" autoAdjust="0"/>
    <p:restoredTop sz="94660"/>
  </p:normalViewPr>
  <p:slideViewPr>
    <p:cSldViewPr snapToGrid="0">
      <p:cViewPr>
        <p:scale>
          <a:sx n="70" d="100"/>
          <a:sy n="70" d="100"/>
        </p:scale>
        <p:origin x="756"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352F1A-4409-4B51-826F-4B1965A5AFC8}" type="doc">
      <dgm:prSet loTypeId="urn:microsoft.com/office/officeart/2005/8/layout/cycle3" loCatId="cycle" qsTypeId="urn:microsoft.com/office/officeart/2005/8/quickstyle/simple1" qsCatId="simple" csTypeId="urn:microsoft.com/office/officeart/2005/8/colors/colorful1" csCatId="colorful" phldr="1"/>
      <dgm:spPr/>
      <dgm:t>
        <a:bodyPr/>
        <a:lstStyle/>
        <a:p>
          <a:endParaRPr lang="en-ZA"/>
        </a:p>
      </dgm:t>
    </dgm:pt>
    <dgm:pt modelId="{0E095FA2-AD10-4CD0-B4F4-C3AE1E927A95}">
      <dgm:prSet phldrT="[Text]" custT="1"/>
      <dgm:spPr/>
      <dgm:t>
        <a:bodyPr/>
        <a:lstStyle/>
        <a:p>
          <a:r>
            <a:rPr lang="en-US" sz="1800" b="0" dirty="0"/>
            <a:t>Find out what the customer </a:t>
          </a:r>
          <a:r>
            <a:rPr lang="en-US" sz="1800" b="1" dirty="0"/>
            <a:t>NEEDS</a:t>
          </a:r>
        </a:p>
        <a:p>
          <a:r>
            <a:rPr lang="en-US" sz="1800" b="0" dirty="0"/>
            <a:t>ASK THE QUESTIONS:</a:t>
          </a:r>
        </a:p>
        <a:p>
          <a:r>
            <a:rPr lang="en-ZA" sz="1800" b="0" dirty="0"/>
            <a:t>- </a:t>
          </a:r>
          <a:r>
            <a:rPr lang="en-ZA" sz="1800" b="1" dirty="0"/>
            <a:t>WHAT </a:t>
          </a:r>
          <a:r>
            <a:rPr lang="en-ZA" sz="1800" b="0" dirty="0"/>
            <a:t>are they looking for, </a:t>
          </a:r>
        </a:p>
        <a:p>
          <a:r>
            <a:rPr lang="en-ZA" sz="1800" b="0" dirty="0"/>
            <a:t>- </a:t>
          </a:r>
          <a:r>
            <a:rPr lang="en-ZA" sz="1800" b="1" dirty="0"/>
            <a:t>WHERE </a:t>
          </a:r>
          <a:r>
            <a:rPr lang="en-ZA" sz="1800" b="0" dirty="0"/>
            <a:t>are they building, </a:t>
          </a:r>
        </a:p>
        <a:p>
          <a:r>
            <a:rPr lang="en-ZA" sz="1800" b="0" dirty="0"/>
            <a:t>- </a:t>
          </a:r>
          <a:r>
            <a:rPr lang="en-ZA" sz="1800" b="1" dirty="0"/>
            <a:t>HOW MUCH </a:t>
          </a:r>
          <a:r>
            <a:rPr lang="en-ZA" sz="1800" b="0" dirty="0"/>
            <a:t>do they need</a:t>
          </a:r>
        </a:p>
      </dgm:t>
    </dgm:pt>
    <dgm:pt modelId="{55D34519-5156-4E29-8B5E-5B33C7553DD7}" type="parTrans" cxnId="{A8DB28B1-7537-4C38-860C-ECC47A4436C0}">
      <dgm:prSet/>
      <dgm:spPr/>
      <dgm:t>
        <a:bodyPr/>
        <a:lstStyle/>
        <a:p>
          <a:endParaRPr lang="en-ZA"/>
        </a:p>
      </dgm:t>
    </dgm:pt>
    <dgm:pt modelId="{1E44C237-77BB-44A3-B8B4-960B31FA0415}" type="sibTrans" cxnId="{A8DB28B1-7537-4C38-860C-ECC47A4436C0}">
      <dgm:prSet/>
      <dgm:spPr/>
      <dgm:t>
        <a:bodyPr/>
        <a:lstStyle/>
        <a:p>
          <a:endParaRPr lang="en-ZA"/>
        </a:p>
      </dgm:t>
    </dgm:pt>
    <dgm:pt modelId="{9367FAB0-55FE-4FD8-9309-503EDD671411}">
      <dgm:prSet phldrT="[Text]" custT="1"/>
      <dgm:spPr/>
      <dgm:t>
        <a:bodyPr/>
        <a:lstStyle/>
        <a:p>
          <a:r>
            <a:rPr lang="en-US" sz="1800" b="0"/>
            <a:t>Acquire </a:t>
          </a:r>
          <a:r>
            <a:rPr lang="en-US" sz="1800" b="1"/>
            <a:t>REQUIRED DOCUMENTATION </a:t>
          </a:r>
          <a:r>
            <a:rPr lang="en-US" sz="1800" b="0"/>
            <a:t>from the customer.</a:t>
          </a:r>
          <a:endParaRPr lang="en-ZA" sz="1800" b="0" dirty="0"/>
        </a:p>
      </dgm:t>
    </dgm:pt>
    <dgm:pt modelId="{D5095CB9-7AC1-4DD2-AFCA-D2DC71F255DE}" type="parTrans" cxnId="{141970D9-5454-415E-B57A-2D475DE17154}">
      <dgm:prSet/>
      <dgm:spPr/>
      <dgm:t>
        <a:bodyPr/>
        <a:lstStyle/>
        <a:p>
          <a:endParaRPr lang="en-ZA"/>
        </a:p>
      </dgm:t>
    </dgm:pt>
    <dgm:pt modelId="{45B20CFC-04B6-428C-A106-459F8BB75365}" type="sibTrans" cxnId="{141970D9-5454-415E-B57A-2D475DE17154}">
      <dgm:prSet/>
      <dgm:spPr/>
      <dgm:t>
        <a:bodyPr/>
        <a:lstStyle/>
        <a:p>
          <a:endParaRPr lang="en-ZA"/>
        </a:p>
      </dgm:t>
    </dgm:pt>
    <dgm:pt modelId="{DF93BCF0-1D03-497B-8B5C-BB7F75D8E7E5}">
      <dgm:prSet phldrT="[Text]" custT="1"/>
      <dgm:spPr/>
      <dgm:t>
        <a:bodyPr/>
        <a:lstStyle/>
        <a:p>
          <a:r>
            <a:rPr lang="en-US" sz="1800" b="0"/>
            <a:t>Prepare an </a:t>
          </a:r>
          <a:r>
            <a:rPr lang="en-US" sz="1800" b="1"/>
            <a:t>INFO SHEET </a:t>
          </a:r>
          <a:r>
            <a:rPr lang="en-US" sz="1800" b="0"/>
            <a:t>for the customer.</a:t>
          </a:r>
          <a:endParaRPr lang="en-ZA" sz="1800" b="0" dirty="0"/>
        </a:p>
      </dgm:t>
    </dgm:pt>
    <dgm:pt modelId="{80A9C96A-98F5-49A5-89F2-3C6956A05B2D}" type="parTrans" cxnId="{611F094E-FAEB-48E9-A64A-B6874E2EFCA2}">
      <dgm:prSet/>
      <dgm:spPr/>
      <dgm:t>
        <a:bodyPr/>
        <a:lstStyle/>
        <a:p>
          <a:endParaRPr lang="en-ZA"/>
        </a:p>
      </dgm:t>
    </dgm:pt>
    <dgm:pt modelId="{2CBEDABF-4FD4-45E8-A6B5-318F37477340}" type="sibTrans" cxnId="{611F094E-FAEB-48E9-A64A-B6874E2EFCA2}">
      <dgm:prSet/>
      <dgm:spPr/>
      <dgm:t>
        <a:bodyPr/>
        <a:lstStyle/>
        <a:p>
          <a:endParaRPr lang="en-ZA"/>
        </a:p>
      </dgm:t>
    </dgm:pt>
    <dgm:pt modelId="{45D1824C-5E36-46CE-9885-E410382F9354}">
      <dgm:prSet phldrT="[Text]" custT="1"/>
      <dgm:spPr/>
      <dgm:t>
        <a:bodyPr/>
        <a:lstStyle/>
        <a:p>
          <a:r>
            <a:rPr lang="en-US" sz="1800" b="1"/>
            <a:t>PROCESS THE APPLICATION </a:t>
          </a:r>
          <a:r>
            <a:rPr lang="en-US" sz="1800" b="0"/>
            <a:t>accordingly and present the offer to the client.</a:t>
          </a:r>
          <a:endParaRPr lang="en-ZA" sz="1800" b="0" dirty="0"/>
        </a:p>
      </dgm:t>
    </dgm:pt>
    <dgm:pt modelId="{EFC5F8C5-682B-429B-83B5-5FF12A48BF90}" type="parTrans" cxnId="{B69AAC1C-8435-46D7-8683-41B748AB8C48}">
      <dgm:prSet/>
      <dgm:spPr/>
      <dgm:t>
        <a:bodyPr/>
        <a:lstStyle/>
        <a:p>
          <a:endParaRPr lang="en-ZA"/>
        </a:p>
      </dgm:t>
    </dgm:pt>
    <dgm:pt modelId="{412DF382-CE82-499A-A853-9D58A684841E}" type="sibTrans" cxnId="{B69AAC1C-8435-46D7-8683-41B748AB8C48}">
      <dgm:prSet/>
      <dgm:spPr/>
      <dgm:t>
        <a:bodyPr/>
        <a:lstStyle/>
        <a:p>
          <a:endParaRPr lang="en-ZA"/>
        </a:p>
      </dgm:t>
    </dgm:pt>
    <dgm:pt modelId="{2683F95A-B2D1-4F99-9451-C3869A0386AB}">
      <dgm:prSet phldrT="[Text]" custT="1"/>
      <dgm:spPr/>
      <dgm:t>
        <a:bodyPr/>
        <a:lstStyle/>
        <a:p>
          <a:r>
            <a:rPr lang="en-US" sz="1800" b="1"/>
            <a:t>SUBMIT AND FINALISE </a:t>
          </a:r>
          <a:r>
            <a:rPr lang="en-US" sz="1800" b="0"/>
            <a:t>the deal.</a:t>
          </a:r>
        </a:p>
        <a:p>
          <a:r>
            <a:rPr lang="en-US" sz="1800" b="1"/>
            <a:t>FOLLOW UP </a:t>
          </a:r>
          <a:r>
            <a:rPr lang="en-US" sz="1800" b="0"/>
            <a:t>until deal is paid out.</a:t>
          </a:r>
          <a:endParaRPr lang="en-ZA" sz="1800" b="0" dirty="0"/>
        </a:p>
      </dgm:t>
    </dgm:pt>
    <dgm:pt modelId="{5FAB879C-FD30-4A1E-93B8-2D686488A7CC}" type="parTrans" cxnId="{465BF441-E4D9-4FC0-9684-190994A19ACD}">
      <dgm:prSet/>
      <dgm:spPr/>
      <dgm:t>
        <a:bodyPr/>
        <a:lstStyle/>
        <a:p>
          <a:endParaRPr lang="en-ZA"/>
        </a:p>
      </dgm:t>
    </dgm:pt>
    <dgm:pt modelId="{A55E499D-6646-4705-B140-1F00ECE3F9B0}" type="sibTrans" cxnId="{465BF441-E4D9-4FC0-9684-190994A19ACD}">
      <dgm:prSet/>
      <dgm:spPr/>
      <dgm:t>
        <a:bodyPr/>
        <a:lstStyle/>
        <a:p>
          <a:endParaRPr lang="en-ZA"/>
        </a:p>
      </dgm:t>
    </dgm:pt>
    <dgm:pt modelId="{C65010F8-3EDB-40D5-9B4F-6F67E1568246}" type="pres">
      <dgm:prSet presAssocID="{51352F1A-4409-4B51-826F-4B1965A5AFC8}" presName="Name0" presStyleCnt="0">
        <dgm:presLayoutVars>
          <dgm:dir/>
          <dgm:resizeHandles val="exact"/>
        </dgm:presLayoutVars>
      </dgm:prSet>
      <dgm:spPr/>
    </dgm:pt>
    <dgm:pt modelId="{7B10FD18-DAE2-459A-A13F-A70AD6414C1B}" type="pres">
      <dgm:prSet presAssocID="{51352F1A-4409-4B51-826F-4B1965A5AFC8}" presName="cycle" presStyleCnt="0"/>
      <dgm:spPr/>
    </dgm:pt>
    <dgm:pt modelId="{B250F0F9-7698-421C-8C3E-64A19B24F8C2}" type="pres">
      <dgm:prSet presAssocID="{0E095FA2-AD10-4CD0-B4F4-C3AE1E927A95}" presName="nodeFirstNode" presStyleLbl="node1" presStyleIdx="0" presStyleCnt="5" custScaleX="135906" custScaleY="122675" custRadScaleRad="94113">
        <dgm:presLayoutVars>
          <dgm:bulletEnabled val="1"/>
        </dgm:presLayoutVars>
      </dgm:prSet>
      <dgm:spPr/>
    </dgm:pt>
    <dgm:pt modelId="{13B50B03-664F-4E30-ADB0-A22019DA27A3}" type="pres">
      <dgm:prSet presAssocID="{1E44C237-77BB-44A3-B8B4-960B31FA0415}" presName="sibTransFirstNode" presStyleLbl="bgShp" presStyleIdx="0" presStyleCnt="1"/>
      <dgm:spPr/>
    </dgm:pt>
    <dgm:pt modelId="{2A8FBA77-6BB6-4998-8FF0-5C62153D23CE}" type="pres">
      <dgm:prSet presAssocID="{9367FAB0-55FE-4FD8-9309-503EDD671411}" presName="nodeFollowingNodes" presStyleLbl="node1" presStyleIdx="1" presStyleCnt="5" custScaleY="73389" custRadScaleRad="108889" custRadScaleInc="14299">
        <dgm:presLayoutVars>
          <dgm:bulletEnabled val="1"/>
        </dgm:presLayoutVars>
      </dgm:prSet>
      <dgm:spPr/>
    </dgm:pt>
    <dgm:pt modelId="{66244E69-B9A7-4BE2-9442-69B4032CD7DC}" type="pres">
      <dgm:prSet presAssocID="{DF93BCF0-1D03-497B-8B5C-BB7F75D8E7E5}" presName="nodeFollowingNodes" presStyleLbl="node1" presStyleIdx="2" presStyleCnt="5" custScaleY="61865" custRadScaleRad="92264" custRadScaleInc="-28690">
        <dgm:presLayoutVars>
          <dgm:bulletEnabled val="1"/>
        </dgm:presLayoutVars>
      </dgm:prSet>
      <dgm:spPr/>
    </dgm:pt>
    <dgm:pt modelId="{E65AA876-43E1-4A56-B4CE-310FF6A743DC}" type="pres">
      <dgm:prSet presAssocID="{45D1824C-5E36-46CE-9885-E410382F9354}" presName="nodeFollowingNodes" presStyleLbl="node1" presStyleIdx="3" presStyleCnt="5" custScaleY="63408" custRadScaleRad="101396" custRadScaleInc="43996">
        <dgm:presLayoutVars>
          <dgm:bulletEnabled val="1"/>
        </dgm:presLayoutVars>
      </dgm:prSet>
      <dgm:spPr/>
    </dgm:pt>
    <dgm:pt modelId="{F7A3F927-288F-4399-8130-A2E1A416A93C}" type="pres">
      <dgm:prSet presAssocID="{2683F95A-B2D1-4F99-9451-C3869A0386AB}" presName="nodeFollowingNodes" presStyleLbl="node1" presStyleIdx="4" presStyleCnt="5" custScaleY="81913" custRadScaleRad="162467" custRadScaleInc="-15784">
        <dgm:presLayoutVars>
          <dgm:bulletEnabled val="1"/>
        </dgm:presLayoutVars>
      </dgm:prSet>
      <dgm:spPr/>
    </dgm:pt>
  </dgm:ptLst>
  <dgm:cxnLst>
    <dgm:cxn modelId="{F9DBD71A-1C49-414C-81F3-46B1E352E8C5}" type="presOf" srcId="{45D1824C-5E36-46CE-9885-E410382F9354}" destId="{E65AA876-43E1-4A56-B4CE-310FF6A743DC}" srcOrd="0" destOrd="0" presId="urn:microsoft.com/office/officeart/2005/8/layout/cycle3"/>
    <dgm:cxn modelId="{B69AAC1C-8435-46D7-8683-41B748AB8C48}" srcId="{51352F1A-4409-4B51-826F-4B1965A5AFC8}" destId="{45D1824C-5E36-46CE-9885-E410382F9354}" srcOrd="3" destOrd="0" parTransId="{EFC5F8C5-682B-429B-83B5-5FF12A48BF90}" sibTransId="{412DF382-CE82-499A-A853-9D58A684841E}"/>
    <dgm:cxn modelId="{B436BE24-034B-4217-9C24-D7749C51F0B1}" type="presOf" srcId="{DF93BCF0-1D03-497B-8B5C-BB7F75D8E7E5}" destId="{66244E69-B9A7-4BE2-9442-69B4032CD7DC}" srcOrd="0" destOrd="0" presId="urn:microsoft.com/office/officeart/2005/8/layout/cycle3"/>
    <dgm:cxn modelId="{465BF441-E4D9-4FC0-9684-190994A19ACD}" srcId="{51352F1A-4409-4B51-826F-4B1965A5AFC8}" destId="{2683F95A-B2D1-4F99-9451-C3869A0386AB}" srcOrd="4" destOrd="0" parTransId="{5FAB879C-FD30-4A1E-93B8-2D686488A7CC}" sibTransId="{A55E499D-6646-4705-B140-1F00ECE3F9B0}"/>
    <dgm:cxn modelId="{EBADC344-81D0-4D6B-B47E-A27145C843BF}" type="presOf" srcId="{1E44C237-77BB-44A3-B8B4-960B31FA0415}" destId="{13B50B03-664F-4E30-ADB0-A22019DA27A3}" srcOrd="0" destOrd="0" presId="urn:microsoft.com/office/officeart/2005/8/layout/cycle3"/>
    <dgm:cxn modelId="{F486F968-BD23-446C-8B1C-E9692360E30A}" type="presOf" srcId="{0E095FA2-AD10-4CD0-B4F4-C3AE1E927A95}" destId="{B250F0F9-7698-421C-8C3E-64A19B24F8C2}" srcOrd="0" destOrd="0" presId="urn:microsoft.com/office/officeart/2005/8/layout/cycle3"/>
    <dgm:cxn modelId="{611F094E-FAEB-48E9-A64A-B6874E2EFCA2}" srcId="{51352F1A-4409-4B51-826F-4B1965A5AFC8}" destId="{DF93BCF0-1D03-497B-8B5C-BB7F75D8E7E5}" srcOrd="2" destOrd="0" parTransId="{80A9C96A-98F5-49A5-89F2-3C6956A05B2D}" sibTransId="{2CBEDABF-4FD4-45E8-A6B5-318F37477340}"/>
    <dgm:cxn modelId="{2577F9AD-D8B2-41C4-8529-34ECB4505ABD}" type="presOf" srcId="{2683F95A-B2D1-4F99-9451-C3869A0386AB}" destId="{F7A3F927-288F-4399-8130-A2E1A416A93C}" srcOrd="0" destOrd="0" presId="urn:microsoft.com/office/officeart/2005/8/layout/cycle3"/>
    <dgm:cxn modelId="{A8DB28B1-7537-4C38-860C-ECC47A4436C0}" srcId="{51352F1A-4409-4B51-826F-4B1965A5AFC8}" destId="{0E095FA2-AD10-4CD0-B4F4-C3AE1E927A95}" srcOrd="0" destOrd="0" parTransId="{55D34519-5156-4E29-8B5E-5B33C7553DD7}" sibTransId="{1E44C237-77BB-44A3-B8B4-960B31FA0415}"/>
    <dgm:cxn modelId="{141970D9-5454-415E-B57A-2D475DE17154}" srcId="{51352F1A-4409-4B51-826F-4B1965A5AFC8}" destId="{9367FAB0-55FE-4FD8-9309-503EDD671411}" srcOrd="1" destOrd="0" parTransId="{D5095CB9-7AC1-4DD2-AFCA-D2DC71F255DE}" sibTransId="{45B20CFC-04B6-428C-A106-459F8BB75365}"/>
    <dgm:cxn modelId="{6EA516EE-8AE8-4E54-AC9B-8DEBE4816DDE}" type="presOf" srcId="{51352F1A-4409-4B51-826F-4B1965A5AFC8}" destId="{C65010F8-3EDB-40D5-9B4F-6F67E1568246}" srcOrd="0" destOrd="0" presId="urn:microsoft.com/office/officeart/2005/8/layout/cycle3"/>
    <dgm:cxn modelId="{D7F8FBFE-8079-4A3D-9551-BF80ED9E66F2}" type="presOf" srcId="{9367FAB0-55FE-4FD8-9309-503EDD671411}" destId="{2A8FBA77-6BB6-4998-8FF0-5C62153D23CE}" srcOrd="0" destOrd="0" presId="urn:microsoft.com/office/officeart/2005/8/layout/cycle3"/>
    <dgm:cxn modelId="{35AE581E-B295-41A2-8F87-200E27CE6B87}" type="presParOf" srcId="{C65010F8-3EDB-40D5-9B4F-6F67E1568246}" destId="{7B10FD18-DAE2-459A-A13F-A70AD6414C1B}" srcOrd="0" destOrd="0" presId="urn:microsoft.com/office/officeart/2005/8/layout/cycle3"/>
    <dgm:cxn modelId="{B3F9B02F-8E97-40E6-97FD-C0E8226C4ADE}" type="presParOf" srcId="{7B10FD18-DAE2-459A-A13F-A70AD6414C1B}" destId="{B250F0F9-7698-421C-8C3E-64A19B24F8C2}" srcOrd="0" destOrd="0" presId="urn:microsoft.com/office/officeart/2005/8/layout/cycle3"/>
    <dgm:cxn modelId="{26B065B7-66B7-4DEF-91B8-417F77414292}" type="presParOf" srcId="{7B10FD18-DAE2-459A-A13F-A70AD6414C1B}" destId="{13B50B03-664F-4E30-ADB0-A22019DA27A3}" srcOrd="1" destOrd="0" presId="urn:microsoft.com/office/officeart/2005/8/layout/cycle3"/>
    <dgm:cxn modelId="{88F75BEF-4076-4943-86A6-A63B265291D2}" type="presParOf" srcId="{7B10FD18-DAE2-459A-A13F-A70AD6414C1B}" destId="{2A8FBA77-6BB6-4998-8FF0-5C62153D23CE}" srcOrd="2" destOrd="0" presId="urn:microsoft.com/office/officeart/2005/8/layout/cycle3"/>
    <dgm:cxn modelId="{D9CC2CD9-F11D-4B30-B5A1-18FFDBA2FDCE}" type="presParOf" srcId="{7B10FD18-DAE2-459A-A13F-A70AD6414C1B}" destId="{66244E69-B9A7-4BE2-9442-69B4032CD7DC}" srcOrd="3" destOrd="0" presId="urn:microsoft.com/office/officeart/2005/8/layout/cycle3"/>
    <dgm:cxn modelId="{E6139B04-A952-4005-88CE-4AC679E50DFF}" type="presParOf" srcId="{7B10FD18-DAE2-459A-A13F-A70AD6414C1B}" destId="{E65AA876-43E1-4A56-B4CE-310FF6A743DC}" srcOrd="4" destOrd="0" presId="urn:microsoft.com/office/officeart/2005/8/layout/cycle3"/>
    <dgm:cxn modelId="{862B57D3-5A32-415A-B02E-A13624DA14FE}" type="presParOf" srcId="{7B10FD18-DAE2-459A-A13F-A70AD6414C1B}" destId="{F7A3F927-288F-4399-8130-A2E1A416A93C}" srcOrd="5"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35B6EBFB-6E6C-475E-A0BE-EC025FEEBDB5}" type="doc">
      <dgm:prSet loTypeId="urn:microsoft.com/office/officeart/2005/8/layout/vList5" loCatId="list" qsTypeId="urn:microsoft.com/office/officeart/2005/8/quickstyle/simple1" qsCatId="simple" csTypeId="urn:microsoft.com/office/officeart/2005/8/colors/colorful4" csCatId="colorful" phldr="1"/>
      <dgm:spPr/>
      <dgm:t>
        <a:bodyPr/>
        <a:lstStyle/>
        <a:p>
          <a:endParaRPr lang="en-ZA"/>
        </a:p>
      </dgm:t>
    </dgm:pt>
    <dgm:pt modelId="{26F86934-D21D-4A05-AEF0-73AFFE5392D1}">
      <dgm:prSet phldrT="[Text]" custT="1"/>
      <dgm:spPr/>
      <dgm:t>
        <a:bodyPr/>
        <a:lstStyle/>
        <a:p>
          <a:r>
            <a:rPr lang="en-US" sz="2800" b="1" dirty="0">
              <a:latin typeface="+mn-lt"/>
            </a:rPr>
            <a:t>PAID OUT</a:t>
          </a:r>
          <a:endParaRPr lang="en-ZA" sz="2800" b="1" dirty="0">
            <a:latin typeface="+mn-lt"/>
          </a:endParaRPr>
        </a:p>
      </dgm:t>
    </dgm:pt>
    <dgm:pt modelId="{E6E0073E-EC58-4727-AABD-659546F688CD}" type="parTrans" cxnId="{DAB43DB0-DFCE-4AAF-8248-D024D2EAAE78}">
      <dgm:prSet/>
      <dgm:spPr/>
      <dgm:t>
        <a:bodyPr/>
        <a:lstStyle/>
        <a:p>
          <a:endParaRPr lang="en-ZA"/>
        </a:p>
      </dgm:t>
    </dgm:pt>
    <dgm:pt modelId="{C9381F5F-9B41-4796-9DCE-E850F4C16DC8}" type="sibTrans" cxnId="{DAB43DB0-DFCE-4AAF-8248-D024D2EAAE78}">
      <dgm:prSet/>
      <dgm:spPr/>
      <dgm:t>
        <a:bodyPr/>
        <a:lstStyle/>
        <a:p>
          <a:endParaRPr lang="en-ZA"/>
        </a:p>
      </dgm:t>
    </dgm:pt>
    <dgm:pt modelId="{64C93FA6-878A-4A2F-8E18-B329D90FBC36}">
      <dgm:prSet phldrT="[Text]" custT="1"/>
      <dgm:spPr/>
      <dgm:t>
        <a:bodyPr/>
        <a:lstStyle/>
        <a:p>
          <a:pPr algn="l">
            <a:buFont typeface="Wingdings" panose="05000000000000000000" pitchFamily="2" charset="2"/>
            <a:buChar char="ü"/>
          </a:pPr>
          <a:r>
            <a:rPr lang="en-US" sz="1800" dirty="0"/>
            <a:t>Once the deal is approved and gets paid out prepare an </a:t>
          </a:r>
          <a:r>
            <a:rPr lang="en-US" sz="1800" b="1" dirty="0"/>
            <a:t>email </a:t>
          </a:r>
          <a:r>
            <a:rPr lang="en-US" sz="1800" dirty="0"/>
            <a:t>and </a:t>
          </a:r>
          <a:r>
            <a:rPr lang="en-US" sz="1800" b="1" dirty="0"/>
            <a:t>send </a:t>
          </a:r>
          <a:r>
            <a:rPr lang="en-US" sz="1800" dirty="0"/>
            <a:t>to all the relevant individuals</a:t>
          </a:r>
          <a:endParaRPr lang="en-ZA" sz="1800" dirty="0"/>
        </a:p>
      </dgm:t>
    </dgm:pt>
    <dgm:pt modelId="{1C1AB2E9-57A9-4777-9BCC-523B65A8F937}" type="parTrans" cxnId="{D3FEFD9D-B430-466F-A47A-911009AB0991}">
      <dgm:prSet/>
      <dgm:spPr/>
      <dgm:t>
        <a:bodyPr/>
        <a:lstStyle/>
        <a:p>
          <a:endParaRPr lang="en-ZA"/>
        </a:p>
      </dgm:t>
    </dgm:pt>
    <dgm:pt modelId="{3898DC0D-3297-4EE6-AC2B-A911CA19C30B}" type="sibTrans" cxnId="{D3FEFD9D-B430-466F-A47A-911009AB0991}">
      <dgm:prSet/>
      <dgm:spPr/>
      <dgm:t>
        <a:bodyPr/>
        <a:lstStyle/>
        <a:p>
          <a:endParaRPr lang="en-ZA"/>
        </a:p>
      </dgm:t>
    </dgm:pt>
    <dgm:pt modelId="{3122E51B-50CF-442C-AF1C-6BAE6A824104}">
      <dgm:prSet phldrT="[Text]" custT="1"/>
      <dgm:spPr/>
      <dgm:t>
        <a:bodyPr/>
        <a:lstStyle/>
        <a:p>
          <a:r>
            <a:rPr lang="en-US" sz="2800" b="1" dirty="0">
              <a:latin typeface="+mn-lt"/>
            </a:rPr>
            <a:t>UPDATING SHEETS</a:t>
          </a:r>
          <a:endParaRPr lang="en-ZA" sz="2800" b="1" dirty="0">
            <a:latin typeface="+mn-lt"/>
          </a:endParaRPr>
        </a:p>
      </dgm:t>
    </dgm:pt>
    <dgm:pt modelId="{790403A6-EE66-4071-A176-986B4BA79021}" type="parTrans" cxnId="{AB4D74E8-5B5F-4CC3-BEBA-812CA6EF5170}">
      <dgm:prSet/>
      <dgm:spPr/>
      <dgm:t>
        <a:bodyPr/>
        <a:lstStyle/>
        <a:p>
          <a:endParaRPr lang="en-ZA"/>
        </a:p>
      </dgm:t>
    </dgm:pt>
    <dgm:pt modelId="{51B1475B-1324-4F01-8B73-0FB653B8CD26}" type="sibTrans" cxnId="{AB4D74E8-5B5F-4CC3-BEBA-812CA6EF5170}">
      <dgm:prSet/>
      <dgm:spPr/>
      <dgm:t>
        <a:bodyPr/>
        <a:lstStyle/>
        <a:p>
          <a:endParaRPr lang="en-ZA"/>
        </a:p>
      </dgm:t>
    </dgm:pt>
    <dgm:pt modelId="{C1B3A859-08B1-4C9E-9FF6-436AE88B74EF}">
      <dgm:prSet phldrT="[Text]" custT="1"/>
      <dgm:spPr/>
      <dgm:t>
        <a:bodyPr/>
        <a:lstStyle/>
        <a:p>
          <a:pPr>
            <a:buFont typeface="Wingdings" panose="05000000000000000000" pitchFamily="2" charset="2"/>
            <a:buChar char="ü"/>
          </a:pPr>
          <a:r>
            <a:rPr lang="en-US" sz="1800" dirty="0"/>
            <a:t>Update your </a:t>
          </a:r>
          <a:r>
            <a:rPr lang="en-US" sz="1800" b="1" dirty="0"/>
            <a:t>status report </a:t>
          </a:r>
          <a:r>
            <a:rPr lang="en-US" sz="1800" dirty="0"/>
            <a:t>accordingly</a:t>
          </a:r>
          <a:endParaRPr lang="en-ZA" sz="1800" dirty="0"/>
        </a:p>
      </dgm:t>
    </dgm:pt>
    <dgm:pt modelId="{EB7F9C36-A78F-460D-B2EF-94C39DDDA9E7}" type="parTrans" cxnId="{192A0F5E-D716-4D97-AB67-49CC4DF07033}">
      <dgm:prSet/>
      <dgm:spPr/>
      <dgm:t>
        <a:bodyPr/>
        <a:lstStyle/>
        <a:p>
          <a:endParaRPr lang="en-ZA"/>
        </a:p>
      </dgm:t>
    </dgm:pt>
    <dgm:pt modelId="{B6556A36-450F-4EF2-88E9-B3BCB676E8AB}" type="sibTrans" cxnId="{192A0F5E-D716-4D97-AB67-49CC4DF07033}">
      <dgm:prSet/>
      <dgm:spPr/>
      <dgm:t>
        <a:bodyPr/>
        <a:lstStyle/>
        <a:p>
          <a:endParaRPr lang="en-ZA"/>
        </a:p>
      </dgm:t>
    </dgm:pt>
    <dgm:pt modelId="{06F833BE-6F67-4EB1-A026-E02611670F6F}">
      <dgm:prSet phldrT="[Text]" custT="1"/>
      <dgm:spPr/>
      <dgm:t>
        <a:bodyPr/>
        <a:lstStyle/>
        <a:p>
          <a:pPr>
            <a:buFont typeface="Wingdings" panose="05000000000000000000" pitchFamily="2" charset="2"/>
            <a:buChar char="ü"/>
          </a:pPr>
          <a:r>
            <a:rPr lang="en-US" sz="1800" dirty="0"/>
            <a:t>Update </a:t>
          </a:r>
          <a:r>
            <a:rPr lang="en-US" sz="1800" b="1" dirty="0"/>
            <a:t>client info sheet</a:t>
          </a:r>
          <a:r>
            <a:rPr lang="en-US" sz="1800" b="0" dirty="0"/>
            <a:t> (mark as paid out)</a:t>
          </a:r>
          <a:endParaRPr lang="en-ZA" sz="1800" b="1" dirty="0"/>
        </a:p>
      </dgm:t>
    </dgm:pt>
    <dgm:pt modelId="{62AFD556-349E-4F0F-9205-C5803FB524F5}" type="parTrans" cxnId="{26582F81-EFBD-404B-96E1-634A9A51E697}">
      <dgm:prSet/>
      <dgm:spPr/>
      <dgm:t>
        <a:bodyPr/>
        <a:lstStyle/>
        <a:p>
          <a:endParaRPr lang="en-ZA"/>
        </a:p>
      </dgm:t>
    </dgm:pt>
    <dgm:pt modelId="{1E46E8EC-CA0B-4184-ABB2-242FD135D6BA}" type="sibTrans" cxnId="{26582F81-EFBD-404B-96E1-634A9A51E697}">
      <dgm:prSet/>
      <dgm:spPr/>
      <dgm:t>
        <a:bodyPr/>
        <a:lstStyle/>
        <a:p>
          <a:endParaRPr lang="en-ZA"/>
        </a:p>
      </dgm:t>
    </dgm:pt>
    <dgm:pt modelId="{9BB152D2-8F23-4383-86F7-AF4F0D298273}">
      <dgm:prSet phldrT="[Text]" custT="1"/>
      <dgm:spPr/>
      <dgm:t>
        <a:bodyPr/>
        <a:lstStyle/>
        <a:p>
          <a:r>
            <a:rPr lang="en-US" sz="2800" b="1" dirty="0">
              <a:latin typeface="+mn-lt"/>
            </a:rPr>
            <a:t>ACCOUNT CREATED &amp; CLIENT STARTS SHOPPING</a:t>
          </a:r>
          <a:endParaRPr lang="en-ZA" sz="2800" b="1" dirty="0">
            <a:latin typeface="+mn-lt"/>
          </a:endParaRPr>
        </a:p>
      </dgm:t>
    </dgm:pt>
    <dgm:pt modelId="{20CED07D-4517-40FD-BB62-8D3077D8F7D5}" type="parTrans" cxnId="{CEC4F24F-432D-4A90-9B54-19D2622FEB0C}">
      <dgm:prSet/>
      <dgm:spPr/>
      <dgm:t>
        <a:bodyPr/>
        <a:lstStyle/>
        <a:p>
          <a:endParaRPr lang="en-ZA"/>
        </a:p>
      </dgm:t>
    </dgm:pt>
    <dgm:pt modelId="{8A2CF028-1025-426D-B8A6-73A8A6A65D9E}" type="sibTrans" cxnId="{CEC4F24F-432D-4A90-9B54-19D2622FEB0C}">
      <dgm:prSet/>
      <dgm:spPr/>
      <dgm:t>
        <a:bodyPr/>
        <a:lstStyle/>
        <a:p>
          <a:endParaRPr lang="en-ZA"/>
        </a:p>
      </dgm:t>
    </dgm:pt>
    <dgm:pt modelId="{8B0EC9F0-B084-4E1C-89B6-0619FF18E339}">
      <dgm:prSet phldrT="[Text]" custT="1"/>
      <dgm:spPr/>
      <dgm:t>
        <a:bodyPr/>
        <a:lstStyle/>
        <a:p>
          <a:pPr>
            <a:buFont typeface="Wingdings" panose="05000000000000000000" pitchFamily="2" charset="2"/>
            <a:buChar char="ü"/>
          </a:pPr>
          <a:r>
            <a:rPr lang="en-US" sz="1800" b="1" dirty="0"/>
            <a:t>Manager creates an account </a:t>
          </a:r>
          <a:r>
            <a:rPr lang="en-US" sz="1800" dirty="0"/>
            <a:t>for client to shop in store</a:t>
          </a:r>
          <a:endParaRPr lang="en-ZA" sz="1800" dirty="0"/>
        </a:p>
      </dgm:t>
    </dgm:pt>
    <dgm:pt modelId="{41CDA88D-2851-4C4E-8BE0-AB684D13C24E}" type="parTrans" cxnId="{AF511703-C0EF-4ADE-AEA8-91EBFAF75311}">
      <dgm:prSet/>
      <dgm:spPr/>
      <dgm:t>
        <a:bodyPr/>
        <a:lstStyle/>
        <a:p>
          <a:endParaRPr lang="en-ZA"/>
        </a:p>
      </dgm:t>
    </dgm:pt>
    <dgm:pt modelId="{C76D1A93-95FB-473C-936A-719CEB87EAF3}" type="sibTrans" cxnId="{AF511703-C0EF-4ADE-AEA8-91EBFAF75311}">
      <dgm:prSet/>
      <dgm:spPr/>
      <dgm:t>
        <a:bodyPr/>
        <a:lstStyle/>
        <a:p>
          <a:endParaRPr lang="en-ZA"/>
        </a:p>
      </dgm:t>
    </dgm:pt>
    <dgm:pt modelId="{1A2A2923-363C-4EB3-8FD9-6BF27870DEC9}">
      <dgm:prSet phldrT="[Text]" custT="1"/>
      <dgm:spPr/>
      <dgm:t>
        <a:bodyPr/>
        <a:lstStyle/>
        <a:p>
          <a:pPr>
            <a:buFont typeface="Wingdings" panose="05000000000000000000" pitchFamily="2" charset="2"/>
            <a:buChar char="ü"/>
          </a:pPr>
          <a:r>
            <a:rPr lang="en-US" sz="1800" dirty="0"/>
            <a:t>Check and update </a:t>
          </a:r>
          <a:r>
            <a:rPr lang="en-US" sz="1800" dirty="0" err="1"/>
            <a:t>leadsheet</a:t>
          </a:r>
          <a:r>
            <a:rPr lang="en-US" sz="1800" dirty="0"/>
            <a:t> if need be</a:t>
          </a:r>
          <a:endParaRPr lang="en-ZA" sz="1800" dirty="0"/>
        </a:p>
      </dgm:t>
    </dgm:pt>
    <dgm:pt modelId="{4E00788F-4897-4C84-AF86-4E8FC6954D4A}" type="parTrans" cxnId="{51A5F176-A320-426A-921E-2695931AD07A}">
      <dgm:prSet/>
      <dgm:spPr/>
      <dgm:t>
        <a:bodyPr/>
        <a:lstStyle/>
        <a:p>
          <a:endParaRPr lang="en-ZA"/>
        </a:p>
      </dgm:t>
    </dgm:pt>
    <dgm:pt modelId="{B9166739-BEBF-4BCE-9097-F0FC2B43937E}" type="sibTrans" cxnId="{51A5F176-A320-426A-921E-2695931AD07A}">
      <dgm:prSet/>
      <dgm:spPr/>
      <dgm:t>
        <a:bodyPr/>
        <a:lstStyle/>
        <a:p>
          <a:endParaRPr lang="en-ZA"/>
        </a:p>
      </dgm:t>
    </dgm:pt>
    <dgm:pt modelId="{276B921F-E559-4ECE-BA5B-F7B2287EBF40}">
      <dgm:prSet phldrT="[Text]" custT="1"/>
      <dgm:spPr/>
      <dgm:t>
        <a:bodyPr/>
        <a:lstStyle/>
        <a:p>
          <a:pPr>
            <a:buFont typeface="Wingdings" panose="05000000000000000000" pitchFamily="2" charset="2"/>
            <a:buChar char="ü"/>
          </a:pPr>
          <a:r>
            <a:rPr lang="en-US" sz="1800" dirty="0"/>
            <a:t>Inform client that every time they come to shop they must come via credit kiosk to present their CREDIT card and </a:t>
          </a:r>
          <a:r>
            <a:rPr lang="en-US" sz="1800" dirty="0" err="1"/>
            <a:t>reedem</a:t>
          </a:r>
          <a:r>
            <a:rPr lang="en-US" sz="1800" dirty="0"/>
            <a:t> any purchases made.</a:t>
          </a:r>
          <a:endParaRPr lang="en-ZA" sz="1800" dirty="0"/>
        </a:p>
      </dgm:t>
    </dgm:pt>
    <dgm:pt modelId="{2D8B0296-B21F-423A-A1CA-77997CDCE934}" type="parTrans" cxnId="{C8114B60-9192-4766-B72B-0AE1FEB942A5}">
      <dgm:prSet/>
      <dgm:spPr/>
      <dgm:t>
        <a:bodyPr/>
        <a:lstStyle/>
        <a:p>
          <a:endParaRPr lang="en-ZA"/>
        </a:p>
      </dgm:t>
    </dgm:pt>
    <dgm:pt modelId="{85CB61EA-2C61-486A-92F4-A4EAA7D82865}" type="sibTrans" cxnId="{C8114B60-9192-4766-B72B-0AE1FEB942A5}">
      <dgm:prSet/>
      <dgm:spPr/>
      <dgm:t>
        <a:bodyPr/>
        <a:lstStyle/>
        <a:p>
          <a:endParaRPr lang="en-ZA"/>
        </a:p>
      </dgm:t>
    </dgm:pt>
    <dgm:pt modelId="{EA909136-7F20-49C9-BD83-6FBA9F47246D}">
      <dgm:prSet phldrT="[Text]" custT="1"/>
      <dgm:spPr/>
      <dgm:t>
        <a:bodyPr/>
        <a:lstStyle/>
        <a:p>
          <a:pPr>
            <a:buFont typeface="Wingdings" panose="05000000000000000000" pitchFamily="2" charset="2"/>
            <a:buChar char="ü"/>
          </a:pPr>
          <a:r>
            <a:rPr lang="en-US" sz="1800" b="1" dirty="0"/>
            <a:t>Issue card </a:t>
          </a:r>
          <a:r>
            <a:rPr lang="en-US" sz="1800" dirty="0"/>
            <a:t>to the client according to status report card sequence  and inform client to </a:t>
          </a:r>
          <a:r>
            <a:rPr lang="en-US" sz="1800" b="1" dirty="0"/>
            <a:t>keep unique pin </a:t>
          </a:r>
          <a:r>
            <a:rPr lang="en-US" sz="1800" dirty="0"/>
            <a:t>sent to them safe and explain how it works</a:t>
          </a:r>
          <a:endParaRPr lang="en-ZA" sz="1800" dirty="0"/>
        </a:p>
      </dgm:t>
    </dgm:pt>
    <dgm:pt modelId="{C5F3A840-4796-4CAB-AEE9-A698D6A52BB7}" type="parTrans" cxnId="{8C931AB2-CA37-4065-993B-AF4EA5594D74}">
      <dgm:prSet/>
      <dgm:spPr/>
      <dgm:t>
        <a:bodyPr/>
        <a:lstStyle/>
        <a:p>
          <a:endParaRPr lang="en-ZA"/>
        </a:p>
      </dgm:t>
    </dgm:pt>
    <dgm:pt modelId="{19858CAF-4E92-4D26-B530-15563E2B6D1F}" type="sibTrans" cxnId="{8C931AB2-CA37-4065-993B-AF4EA5594D74}">
      <dgm:prSet/>
      <dgm:spPr/>
      <dgm:t>
        <a:bodyPr/>
        <a:lstStyle/>
        <a:p>
          <a:endParaRPr lang="en-ZA"/>
        </a:p>
      </dgm:t>
    </dgm:pt>
    <dgm:pt modelId="{AB6CDBFA-5ED3-46AC-8702-7F431FA1A0E2}" type="pres">
      <dgm:prSet presAssocID="{35B6EBFB-6E6C-475E-A0BE-EC025FEEBDB5}" presName="Name0" presStyleCnt="0">
        <dgm:presLayoutVars>
          <dgm:dir/>
          <dgm:animLvl val="lvl"/>
          <dgm:resizeHandles val="exact"/>
        </dgm:presLayoutVars>
      </dgm:prSet>
      <dgm:spPr/>
    </dgm:pt>
    <dgm:pt modelId="{94B8C370-14D8-403F-A29E-8EAE61DFD0E5}" type="pres">
      <dgm:prSet presAssocID="{26F86934-D21D-4A05-AEF0-73AFFE5392D1}" presName="linNode" presStyleCnt="0"/>
      <dgm:spPr/>
    </dgm:pt>
    <dgm:pt modelId="{3C66D9B3-95E4-4BBE-B04B-EA7A8E135562}" type="pres">
      <dgm:prSet presAssocID="{26F86934-D21D-4A05-AEF0-73AFFE5392D1}" presName="parentText" presStyleLbl="node1" presStyleIdx="0" presStyleCnt="3" custScaleY="60431">
        <dgm:presLayoutVars>
          <dgm:chMax val="1"/>
          <dgm:bulletEnabled val="1"/>
        </dgm:presLayoutVars>
      </dgm:prSet>
      <dgm:spPr/>
    </dgm:pt>
    <dgm:pt modelId="{7C646D28-2449-489F-8AF3-CCF8455F9913}" type="pres">
      <dgm:prSet presAssocID="{26F86934-D21D-4A05-AEF0-73AFFE5392D1}" presName="descendantText" presStyleLbl="alignAccFollowNode1" presStyleIdx="0" presStyleCnt="3" custScaleY="70442">
        <dgm:presLayoutVars>
          <dgm:bulletEnabled val="1"/>
        </dgm:presLayoutVars>
      </dgm:prSet>
      <dgm:spPr/>
    </dgm:pt>
    <dgm:pt modelId="{7113657E-C120-4FAD-995A-9C4B166B7253}" type="pres">
      <dgm:prSet presAssocID="{C9381F5F-9B41-4796-9DCE-E850F4C16DC8}" presName="sp" presStyleCnt="0"/>
      <dgm:spPr/>
    </dgm:pt>
    <dgm:pt modelId="{55B8DFFA-7A9D-41D4-8E96-22E9F7C71203}" type="pres">
      <dgm:prSet presAssocID="{3122E51B-50CF-442C-AF1C-6BAE6A824104}" presName="linNode" presStyleCnt="0"/>
      <dgm:spPr/>
    </dgm:pt>
    <dgm:pt modelId="{F15D4517-D87E-4F76-BFE3-DC0B3DABA7F8}" type="pres">
      <dgm:prSet presAssocID="{3122E51B-50CF-442C-AF1C-6BAE6A824104}" presName="parentText" presStyleLbl="node1" presStyleIdx="1" presStyleCnt="3" custScaleY="62698">
        <dgm:presLayoutVars>
          <dgm:chMax val="1"/>
          <dgm:bulletEnabled val="1"/>
        </dgm:presLayoutVars>
      </dgm:prSet>
      <dgm:spPr/>
    </dgm:pt>
    <dgm:pt modelId="{2824BFE4-7A3C-499C-9B75-AD381E16D36D}" type="pres">
      <dgm:prSet presAssocID="{3122E51B-50CF-442C-AF1C-6BAE6A824104}" presName="descendantText" presStyleLbl="alignAccFollowNode1" presStyleIdx="1" presStyleCnt="3" custScaleY="63254">
        <dgm:presLayoutVars>
          <dgm:bulletEnabled val="1"/>
        </dgm:presLayoutVars>
      </dgm:prSet>
      <dgm:spPr/>
    </dgm:pt>
    <dgm:pt modelId="{D36F4591-97CE-4FDB-AD99-CD3708C374DA}" type="pres">
      <dgm:prSet presAssocID="{51B1475B-1324-4F01-8B73-0FB653B8CD26}" presName="sp" presStyleCnt="0"/>
      <dgm:spPr/>
    </dgm:pt>
    <dgm:pt modelId="{DD8D1DED-D53E-4585-A682-97AAF2E6979D}" type="pres">
      <dgm:prSet presAssocID="{9BB152D2-8F23-4383-86F7-AF4F0D298273}" presName="linNode" presStyleCnt="0"/>
      <dgm:spPr/>
    </dgm:pt>
    <dgm:pt modelId="{BAB55765-F3D7-4E5A-8FCD-90A179B2C760}" type="pres">
      <dgm:prSet presAssocID="{9BB152D2-8F23-4383-86F7-AF4F0D298273}" presName="parentText" presStyleLbl="node1" presStyleIdx="2" presStyleCnt="3" custScaleY="124377">
        <dgm:presLayoutVars>
          <dgm:chMax val="1"/>
          <dgm:bulletEnabled val="1"/>
        </dgm:presLayoutVars>
      </dgm:prSet>
      <dgm:spPr/>
    </dgm:pt>
    <dgm:pt modelId="{56F580B9-DFC5-4775-A45C-7884FF63BCA1}" type="pres">
      <dgm:prSet presAssocID="{9BB152D2-8F23-4383-86F7-AF4F0D298273}" presName="descendantText" presStyleLbl="alignAccFollowNode1" presStyleIdx="2" presStyleCnt="3" custScaleY="142427">
        <dgm:presLayoutVars>
          <dgm:bulletEnabled val="1"/>
        </dgm:presLayoutVars>
      </dgm:prSet>
      <dgm:spPr/>
    </dgm:pt>
  </dgm:ptLst>
  <dgm:cxnLst>
    <dgm:cxn modelId="{AF511703-C0EF-4ADE-AEA8-91EBFAF75311}" srcId="{9BB152D2-8F23-4383-86F7-AF4F0D298273}" destId="{8B0EC9F0-B084-4E1C-89B6-0619FF18E339}" srcOrd="0" destOrd="0" parTransId="{41CDA88D-2851-4C4E-8BE0-AB684D13C24E}" sibTransId="{C76D1A93-95FB-473C-936A-719CEB87EAF3}"/>
    <dgm:cxn modelId="{0B23030C-3915-4D39-A556-DA52868A1EF9}" type="presOf" srcId="{06F833BE-6F67-4EB1-A026-E02611670F6F}" destId="{2824BFE4-7A3C-499C-9B75-AD381E16D36D}" srcOrd="0" destOrd="1" presId="urn:microsoft.com/office/officeart/2005/8/layout/vList5"/>
    <dgm:cxn modelId="{FEB7B333-1924-4EC8-8B7F-01B331D41332}" type="presOf" srcId="{EA909136-7F20-49C9-BD83-6FBA9F47246D}" destId="{56F580B9-DFC5-4775-A45C-7884FF63BCA1}" srcOrd="0" destOrd="1" presId="urn:microsoft.com/office/officeart/2005/8/layout/vList5"/>
    <dgm:cxn modelId="{227BA95C-451B-4BDF-9090-2A230491741B}" type="presOf" srcId="{9BB152D2-8F23-4383-86F7-AF4F0D298273}" destId="{BAB55765-F3D7-4E5A-8FCD-90A179B2C760}" srcOrd="0" destOrd="0" presId="urn:microsoft.com/office/officeart/2005/8/layout/vList5"/>
    <dgm:cxn modelId="{192A0F5E-D716-4D97-AB67-49CC4DF07033}" srcId="{3122E51B-50CF-442C-AF1C-6BAE6A824104}" destId="{C1B3A859-08B1-4C9E-9FF6-436AE88B74EF}" srcOrd="0" destOrd="0" parTransId="{EB7F9C36-A78F-460D-B2EF-94C39DDDA9E7}" sibTransId="{B6556A36-450F-4EF2-88E9-B3BCB676E8AB}"/>
    <dgm:cxn modelId="{C8114B60-9192-4766-B72B-0AE1FEB942A5}" srcId="{9BB152D2-8F23-4383-86F7-AF4F0D298273}" destId="{276B921F-E559-4ECE-BA5B-F7B2287EBF40}" srcOrd="2" destOrd="0" parTransId="{2D8B0296-B21F-423A-A1CA-77997CDCE934}" sibTransId="{85CB61EA-2C61-486A-92F4-A4EAA7D82865}"/>
    <dgm:cxn modelId="{23002C42-BC14-4DFC-B12E-3404AC99B490}" type="presOf" srcId="{64C93FA6-878A-4A2F-8E18-B329D90FBC36}" destId="{7C646D28-2449-489F-8AF3-CCF8455F9913}" srcOrd="0" destOrd="0" presId="urn:microsoft.com/office/officeart/2005/8/layout/vList5"/>
    <dgm:cxn modelId="{9AADA84B-2B49-4855-9CB6-33E22751FB92}" type="presOf" srcId="{8B0EC9F0-B084-4E1C-89B6-0619FF18E339}" destId="{56F580B9-DFC5-4775-A45C-7884FF63BCA1}" srcOrd="0" destOrd="0" presId="urn:microsoft.com/office/officeart/2005/8/layout/vList5"/>
    <dgm:cxn modelId="{F0E6DD6C-779E-4257-9E16-423B3F85E377}" type="presOf" srcId="{276B921F-E559-4ECE-BA5B-F7B2287EBF40}" destId="{56F580B9-DFC5-4775-A45C-7884FF63BCA1}" srcOrd="0" destOrd="2" presId="urn:microsoft.com/office/officeart/2005/8/layout/vList5"/>
    <dgm:cxn modelId="{CEC4F24F-432D-4A90-9B54-19D2622FEB0C}" srcId="{35B6EBFB-6E6C-475E-A0BE-EC025FEEBDB5}" destId="{9BB152D2-8F23-4383-86F7-AF4F0D298273}" srcOrd="2" destOrd="0" parTransId="{20CED07D-4517-40FD-BB62-8D3077D8F7D5}" sibTransId="{8A2CF028-1025-426D-B8A6-73A8A6A65D9E}"/>
    <dgm:cxn modelId="{E3E3D250-4053-452D-B1BC-7985C8064870}" type="presOf" srcId="{3122E51B-50CF-442C-AF1C-6BAE6A824104}" destId="{F15D4517-D87E-4F76-BFE3-DC0B3DABA7F8}" srcOrd="0" destOrd="0" presId="urn:microsoft.com/office/officeart/2005/8/layout/vList5"/>
    <dgm:cxn modelId="{51A5F176-A320-426A-921E-2695931AD07A}" srcId="{3122E51B-50CF-442C-AF1C-6BAE6A824104}" destId="{1A2A2923-363C-4EB3-8FD9-6BF27870DEC9}" srcOrd="2" destOrd="0" parTransId="{4E00788F-4897-4C84-AF86-4E8FC6954D4A}" sibTransId="{B9166739-BEBF-4BCE-9097-F0FC2B43937E}"/>
    <dgm:cxn modelId="{C20DAC7B-60ED-44DF-9B1B-4794681940BA}" type="presOf" srcId="{1A2A2923-363C-4EB3-8FD9-6BF27870DEC9}" destId="{2824BFE4-7A3C-499C-9B75-AD381E16D36D}" srcOrd="0" destOrd="2" presId="urn:microsoft.com/office/officeart/2005/8/layout/vList5"/>
    <dgm:cxn modelId="{26582F81-EFBD-404B-96E1-634A9A51E697}" srcId="{3122E51B-50CF-442C-AF1C-6BAE6A824104}" destId="{06F833BE-6F67-4EB1-A026-E02611670F6F}" srcOrd="1" destOrd="0" parTransId="{62AFD556-349E-4F0F-9205-C5803FB524F5}" sibTransId="{1E46E8EC-CA0B-4184-ABB2-242FD135D6BA}"/>
    <dgm:cxn modelId="{020BF788-9D3C-438C-8567-26BA58FE82AB}" type="presOf" srcId="{35B6EBFB-6E6C-475E-A0BE-EC025FEEBDB5}" destId="{AB6CDBFA-5ED3-46AC-8702-7F431FA1A0E2}" srcOrd="0" destOrd="0" presId="urn:microsoft.com/office/officeart/2005/8/layout/vList5"/>
    <dgm:cxn modelId="{D3FEFD9D-B430-466F-A47A-911009AB0991}" srcId="{26F86934-D21D-4A05-AEF0-73AFFE5392D1}" destId="{64C93FA6-878A-4A2F-8E18-B329D90FBC36}" srcOrd="0" destOrd="0" parTransId="{1C1AB2E9-57A9-4777-9BCC-523B65A8F937}" sibTransId="{3898DC0D-3297-4EE6-AC2B-A911CA19C30B}"/>
    <dgm:cxn modelId="{DAB43DB0-DFCE-4AAF-8248-D024D2EAAE78}" srcId="{35B6EBFB-6E6C-475E-A0BE-EC025FEEBDB5}" destId="{26F86934-D21D-4A05-AEF0-73AFFE5392D1}" srcOrd="0" destOrd="0" parTransId="{E6E0073E-EC58-4727-AABD-659546F688CD}" sibTransId="{C9381F5F-9B41-4796-9DCE-E850F4C16DC8}"/>
    <dgm:cxn modelId="{8C931AB2-CA37-4065-993B-AF4EA5594D74}" srcId="{9BB152D2-8F23-4383-86F7-AF4F0D298273}" destId="{EA909136-7F20-49C9-BD83-6FBA9F47246D}" srcOrd="1" destOrd="0" parTransId="{C5F3A840-4796-4CAB-AEE9-A698D6A52BB7}" sibTransId="{19858CAF-4E92-4D26-B530-15563E2B6D1F}"/>
    <dgm:cxn modelId="{81B5BEC0-E118-4259-8B46-6566E5B5F388}" type="presOf" srcId="{C1B3A859-08B1-4C9E-9FF6-436AE88B74EF}" destId="{2824BFE4-7A3C-499C-9B75-AD381E16D36D}" srcOrd="0" destOrd="0" presId="urn:microsoft.com/office/officeart/2005/8/layout/vList5"/>
    <dgm:cxn modelId="{47D0E1E5-CBDC-4215-87AC-4EE97BCABAA8}" type="presOf" srcId="{26F86934-D21D-4A05-AEF0-73AFFE5392D1}" destId="{3C66D9B3-95E4-4BBE-B04B-EA7A8E135562}" srcOrd="0" destOrd="0" presId="urn:microsoft.com/office/officeart/2005/8/layout/vList5"/>
    <dgm:cxn modelId="{AB4D74E8-5B5F-4CC3-BEBA-812CA6EF5170}" srcId="{35B6EBFB-6E6C-475E-A0BE-EC025FEEBDB5}" destId="{3122E51B-50CF-442C-AF1C-6BAE6A824104}" srcOrd="1" destOrd="0" parTransId="{790403A6-EE66-4071-A176-986B4BA79021}" sibTransId="{51B1475B-1324-4F01-8B73-0FB653B8CD26}"/>
    <dgm:cxn modelId="{6E90ABD0-7CC0-4AF7-8EA9-E3BA4734F310}" type="presParOf" srcId="{AB6CDBFA-5ED3-46AC-8702-7F431FA1A0E2}" destId="{94B8C370-14D8-403F-A29E-8EAE61DFD0E5}" srcOrd="0" destOrd="0" presId="urn:microsoft.com/office/officeart/2005/8/layout/vList5"/>
    <dgm:cxn modelId="{6DA6AE1C-69A6-4BAF-8C66-0C4FD9BF3C1B}" type="presParOf" srcId="{94B8C370-14D8-403F-A29E-8EAE61DFD0E5}" destId="{3C66D9B3-95E4-4BBE-B04B-EA7A8E135562}" srcOrd="0" destOrd="0" presId="urn:microsoft.com/office/officeart/2005/8/layout/vList5"/>
    <dgm:cxn modelId="{B4812B77-CFC9-41FA-AB23-9A6EF73E150F}" type="presParOf" srcId="{94B8C370-14D8-403F-A29E-8EAE61DFD0E5}" destId="{7C646D28-2449-489F-8AF3-CCF8455F9913}" srcOrd="1" destOrd="0" presId="urn:microsoft.com/office/officeart/2005/8/layout/vList5"/>
    <dgm:cxn modelId="{B19DE4E6-6392-4DC2-A62C-7DD5221A744E}" type="presParOf" srcId="{AB6CDBFA-5ED3-46AC-8702-7F431FA1A0E2}" destId="{7113657E-C120-4FAD-995A-9C4B166B7253}" srcOrd="1" destOrd="0" presId="urn:microsoft.com/office/officeart/2005/8/layout/vList5"/>
    <dgm:cxn modelId="{F1E60165-57C3-4F12-8B58-0B85B30FE3C3}" type="presParOf" srcId="{AB6CDBFA-5ED3-46AC-8702-7F431FA1A0E2}" destId="{55B8DFFA-7A9D-41D4-8E96-22E9F7C71203}" srcOrd="2" destOrd="0" presId="urn:microsoft.com/office/officeart/2005/8/layout/vList5"/>
    <dgm:cxn modelId="{48ACF9DF-0962-4B20-8F01-7CE45F9EED58}" type="presParOf" srcId="{55B8DFFA-7A9D-41D4-8E96-22E9F7C71203}" destId="{F15D4517-D87E-4F76-BFE3-DC0B3DABA7F8}" srcOrd="0" destOrd="0" presId="urn:microsoft.com/office/officeart/2005/8/layout/vList5"/>
    <dgm:cxn modelId="{33BB3520-29AE-44AE-9F6E-9EC66C34A721}" type="presParOf" srcId="{55B8DFFA-7A9D-41D4-8E96-22E9F7C71203}" destId="{2824BFE4-7A3C-499C-9B75-AD381E16D36D}" srcOrd="1" destOrd="0" presId="urn:microsoft.com/office/officeart/2005/8/layout/vList5"/>
    <dgm:cxn modelId="{EFF0FBB2-7639-4BC3-B8AA-45E0B2845A68}" type="presParOf" srcId="{AB6CDBFA-5ED3-46AC-8702-7F431FA1A0E2}" destId="{D36F4591-97CE-4FDB-AD99-CD3708C374DA}" srcOrd="3" destOrd="0" presId="urn:microsoft.com/office/officeart/2005/8/layout/vList5"/>
    <dgm:cxn modelId="{792397D9-3506-4FC3-801F-79C47D54C88F}" type="presParOf" srcId="{AB6CDBFA-5ED3-46AC-8702-7F431FA1A0E2}" destId="{DD8D1DED-D53E-4585-A682-97AAF2E6979D}" srcOrd="4" destOrd="0" presId="urn:microsoft.com/office/officeart/2005/8/layout/vList5"/>
    <dgm:cxn modelId="{565A86F1-6A8E-4B9F-847C-90954377C971}" type="presParOf" srcId="{DD8D1DED-D53E-4585-A682-97AAF2E6979D}" destId="{BAB55765-F3D7-4E5A-8FCD-90A179B2C760}" srcOrd="0" destOrd="0" presId="urn:microsoft.com/office/officeart/2005/8/layout/vList5"/>
    <dgm:cxn modelId="{139EBA75-A76B-4FD6-8E31-9287B9149BAF}" type="presParOf" srcId="{DD8D1DED-D53E-4585-A682-97AAF2E6979D}" destId="{56F580B9-DFC5-4775-A45C-7884FF63BCA1}"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B50B03-664F-4E30-ADB0-A22019DA27A3}">
      <dsp:nvSpPr>
        <dsp:cNvPr id="0" name=""/>
        <dsp:cNvSpPr/>
      </dsp:nvSpPr>
      <dsp:spPr>
        <a:xfrm>
          <a:off x="1738306" y="-114988"/>
          <a:ext cx="6788161" cy="6788161"/>
        </a:xfrm>
        <a:prstGeom prst="circularArrow">
          <a:avLst>
            <a:gd name="adj1" fmla="val 5544"/>
            <a:gd name="adj2" fmla="val 330680"/>
            <a:gd name="adj3" fmla="val 12806785"/>
            <a:gd name="adj4" fmla="val 18008270"/>
            <a:gd name="adj5" fmla="val 5757"/>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250F0F9-7698-421C-8C3E-64A19B24F8C2}">
      <dsp:nvSpPr>
        <dsp:cNvPr id="0" name=""/>
        <dsp:cNvSpPr/>
      </dsp:nvSpPr>
      <dsp:spPr>
        <a:xfrm>
          <a:off x="2935601" y="229135"/>
          <a:ext cx="4393572" cy="198292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kern="1200" dirty="0"/>
            <a:t>Find out what the customer </a:t>
          </a:r>
          <a:r>
            <a:rPr lang="en-US" sz="1800" b="1" kern="1200" dirty="0"/>
            <a:t>NEEDS</a:t>
          </a:r>
        </a:p>
        <a:p>
          <a:pPr marL="0" lvl="0" indent="0" algn="ctr" defTabSz="800100">
            <a:lnSpc>
              <a:spcPct val="90000"/>
            </a:lnSpc>
            <a:spcBef>
              <a:spcPct val="0"/>
            </a:spcBef>
            <a:spcAft>
              <a:spcPct val="35000"/>
            </a:spcAft>
            <a:buNone/>
          </a:pPr>
          <a:r>
            <a:rPr lang="en-US" sz="1800" b="0" kern="1200" dirty="0"/>
            <a:t>ASK THE QUESTIONS:</a:t>
          </a:r>
        </a:p>
        <a:p>
          <a:pPr marL="0" lvl="0" indent="0" algn="ctr" defTabSz="800100">
            <a:lnSpc>
              <a:spcPct val="90000"/>
            </a:lnSpc>
            <a:spcBef>
              <a:spcPct val="0"/>
            </a:spcBef>
            <a:spcAft>
              <a:spcPct val="35000"/>
            </a:spcAft>
            <a:buNone/>
          </a:pPr>
          <a:r>
            <a:rPr lang="en-ZA" sz="1800" b="0" kern="1200" dirty="0"/>
            <a:t>- </a:t>
          </a:r>
          <a:r>
            <a:rPr lang="en-ZA" sz="1800" b="1" kern="1200" dirty="0"/>
            <a:t>WHAT </a:t>
          </a:r>
          <a:r>
            <a:rPr lang="en-ZA" sz="1800" b="0" kern="1200" dirty="0"/>
            <a:t>are they looking for, </a:t>
          </a:r>
        </a:p>
        <a:p>
          <a:pPr marL="0" lvl="0" indent="0" algn="ctr" defTabSz="800100">
            <a:lnSpc>
              <a:spcPct val="90000"/>
            </a:lnSpc>
            <a:spcBef>
              <a:spcPct val="0"/>
            </a:spcBef>
            <a:spcAft>
              <a:spcPct val="35000"/>
            </a:spcAft>
            <a:buNone/>
          </a:pPr>
          <a:r>
            <a:rPr lang="en-ZA" sz="1800" b="0" kern="1200" dirty="0"/>
            <a:t>- </a:t>
          </a:r>
          <a:r>
            <a:rPr lang="en-ZA" sz="1800" b="1" kern="1200" dirty="0"/>
            <a:t>WHERE </a:t>
          </a:r>
          <a:r>
            <a:rPr lang="en-ZA" sz="1800" b="0" kern="1200" dirty="0"/>
            <a:t>are they building, </a:t>
          </a:r>
        </a:p>
        <a:p>
          <a:pPr marL="0" lvl="0" indent="0" algn="ctr" defTabSz="800100">
            <a:lnSpc>
              <a:spcPct val="90000"/>
            </a:lnSpc>
            <a:spcBef>
              <a:spcPct val="0"/>
            </a:spcBef>
            <a:spcAft>
              <a:spcPct val="35000"/>
            </a:spcAft>
            <a:buNone/>
          </a:pPr>
          <a:r>
            <a:rPr lang="en-ZA" sz="1800" b="0" kern="1200" dirty="0"/>
            <a:t>- </a:t>
          </a:r>
          <a:r>
            <a:rPr lang="en-ZA" sz="1800" b="1" kern="1200" dirty="0"/>
            <a:t>HOW MUCH </a:t>
          </a:r>
          <a:r>
            <a:rPr lang="en-ZA" sz="1800" b="0" kern="1200" dirty="0"/>
            <a:t>do they need</a:t>
          </a:r>
        </a:p>
      </dsp:txBody>
      <dsp:txXfrm>
        <a:off x="3032399" y="325933"/>
        <a:ext cx="4199976" cy="1789324"/>
      </dsp:txXfrm>
    </dsp:sp>
    <dsp:sp modelId="{2A8FBA77-6BB6-4998-8FF0-5C62153D23CE}">
      <dsp:nvSpPr>
        <dsp:cNvPr id="0" name=""/>
        <dsp:cNvSpPr/>
      </dsp:nvSpPr>
      <dsp:spPr>
        <a:xfrm>
          <a:off x="6625527" y="2835860"/>
          <a:ext cx="3232802" cy="118626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kern="1200"/>
            <a:t>Acquire </a:t>
          </a:r>
          <a:r>
            <a:rPr lang="en-US" sz="1800" b="1" kern="1200"/>
            <a:t>REQUIRED DOCUMENTATION </a:t>
          </a:r>
          <a:r>
            <a:rPr lang="en-US" sz="1800" b="0" kern="1200"/>
            <a:t>from the customer.</a:t>
          </a:r>
          <a:endParaRPr lang="en-ZA" sz="1800" b="0" kern="1200" dirty="0"/>
        </a:p>
      </dsp:txBody>
      <dsp:txXfrm>
        <a:off x="6683435" y="2893768"/>
        <a:ext cx="3116986" cy="1070444"/>
      </dsp:txXfrm>
    </dsp:sp>
    <dsp:sp modelId="{66244E69-B9A7-4BE2-9442-69B4032CD7DC}">
      <dsp:nvSpPr>
        <dsp:cNvPr id="0" name=""/>
        <dsp:cNvSpPr/>
      </dsp:nvSpPr>
      <dsp:spPr>
        <a:xfrm>
          <a:off x="5654971" y="5044278"/>
          <a:ext cx="3232802" cy="999986"/>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kern="1200"/>
            <a:t>Prepare an </a:t>
          </a:r>
          <a:r>
            <a:rPr lang="en-US" sz="1800" b="1" kern="1200"/>
            <a:t>INFO SHEET </a:t>
          </a:r>
          <a:r>
            <a:rPr lang="en-US" sz="1800" b="0" kern="1200"/>
            <a:t>for the customer.</a:t>
          </a:r>
          <a:endParaRPr lang="en-ZA" sz="1800" b="0" kern="1200" dirty="0"/>
        </a:p>
      </dsp:txBody>
      <dsp:txXfrm>
        <a:off x="5703786" y="5093093"/>
        <a:ext cx="3135172" cy="902356"/>
      </dsp:txXfrm>
    </dsp:sp>
    <dsp:sp modelId="{E65AA876-43E1-4A56-B4CE-310FF6A743DC}">
      <dsp:nvSpPr>
        <dsp:cNvPr id="0" name=""/>
        <dsp:cNvSpPr/>
      </dsp:nvSpPr>
      <dsp:spPr>
        <a:xfrm>
          <a:off x="914903" y="4792409"/>
          <a:ext cx="3232802" cy="1024927"/>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a:t>PROCESS THE APPLICATION </a:t>
          </a:r>
          <a:r>
            <a:rPr lang="en-US" sz="1800" b="0" kern="1200"/>
            <a:t>accordingly and present the offer to the client.</a:t>
          </a:r>
          <a:endParaRPr lang="en-ZA" sz="1800" b="0" kern="1200" dirty="0"/>
        </a:p>
      </dsp:txBody>
      <dsp:txXfrm>
        <a:off x="964936" y="4842442"/>
        <a:ext cx="3132736" cy="924861"/>
      </dsp:txXfrm>
    </dsp:sp>
    <dsp:sp modelId="{F7A3F927-288F-4399-8130-A2E1A416A93C}">
      <dsp:nvSpPr>
        <dsp:cNvPr id="0" name=""/>
        <dsp:cNvSpPr/>
      </dsp:nvSpPr>
      <dsp:spPr>
        <a:xfrm>
          <a:off x="0" y="2585349"/>
          <a:ext cx="3232802" cy="1324042"/>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a:t>SUBMIT AND FINALISE </a:t>
          </a:r>
          <a:r>
            <a:rPr lang="en-US" sz="1800" b="0" kern="1200"/>
            <a:t>the deal.</a:t>
          </a:r>
        </a:p>
        <a:p>
          <a:pPr marL="0" lvl="0" indent="0" algn="ctr" defTabSz="800100">
            <a:lnSpc>
              <a:spcPct val="90000"/>
            </a:lnSpc>
            <a:spcBef>
              <a:spcPct val="0"/>
            </a:spcBef>
            <a:spcAft>
              <a:spcPct val="35000"/>
            </a:spcAft>
            <a:buNone/>
          </a:pPr>
          <a:r>
            <a:rPr lang="en-US" sz="1800" b="1" kern="1200"/>
            <a:t>FOLLOW UP </a:t>
          </a:r>
          <a:r>
            <a:rPr lang="en-US" sz="1800" b="0" kern="1200"/>
            <a:t>until deal is paid out.</a:t>
          </a:r>
          <a:endParaRPr lang="en-ZA" sz="1800" b="0" kern="1200" dirty="0"/>
        </a:p>
      </dsp:txBody>
      <dsp:txXfrm>
        <a:off x="64634" y="2649983"/>
        <a:ext cx="3103534" cy="119477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646D28-2449-489F-8AF3-CCF8455F9913}">
      <dsp:nvSpPr>
        <dsp:cNvPr id="0" name=""/>
        <dsp:cNvSpPr/>
      </dsp:nvSpPr>
      <dsp:spPr>
        <a:xfrm rot="5400000">
          <a:off x="6359648" y="-2609172"/>
          <a:ext cx="1271023" cy="6583680"/>
        </a:xfrm>
        <a:prstGeom prst="round2Same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Font typeface="Wingdings" panose="05000000000000000000" pitchFamily="2" charset="2"/>
            <a:buChar char="ü"/>
          </a:pPr>
          <a:r>
            <a:rPr lang="en-US" sz="1800" kern="1200" dirty="0"/>
            <a:t>Once the deal is approved and gets paid out prepare an </a:t>
          </a:r>
          <a:r>
            <a:rPr lang="en-US" sz="1800" b="1" kern="1200" dirty="0"/>
            <a:t>email </a:t>
          </a:r>
          <a:r>
            <a:rPr lang="en-US" sz="1800" kern="1200" dirty="0"/>
            <a:t>and </a:t>
          </a:r>
          <a:r>
            <a:rPr lang="en-US" sz="1800" b="1" kern="1200" dirty="0"/>
            <a:t>send </a:t>
          </a:r>
          <a:r>
            <a:rPr lang="en-US" sz="1800" kern="1200" dirty="0"/>
            <a:t>to all the relevant individuals</a:t>
          </a:r>
          <a:endParaRPr lang="en-ZA" sz="1800" kern="1200" dirty="0"/>
        </a:p>
      </dsp:txBody>
      <dsp:txXfrm rot="-5400000">
        <a:off x="3703320" y="109202"/>
        <a:ext cx="6521634" cy="1146931"/>
      </dsp:txXfrm>
    </dsp:sp>
    <dsp:sp modelId="{3C66D9B3-95E4-4BBE-B04B-EA7A8E135562}">
      <dsp:nvSpPr>
        <dsp:cNvPr id="0" name=""/>
        <dsp:cNvSpPr/>
      </dsp:nvSpPr>
      <dsp:spPr>
        <a:xfrm>
          <a:off x="0" y="1173"/>
          <a:ext cx="3703320" cy="1362987"/>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b="1" kern="1200" dirty="0">
              <a:latin typeface="+mn-lt"/>
            </a:rPr>
            <a:t>PAID OUT</a:t>
          </a:r>
          <a:endParaRPr lang="en-ZA" sz="2800" b="1" kern="1200" dirty="0">
            <a:latin typeface="+mn-lt"/>
          </a:endParaRPr>
        </a:p>
      </dsp:txBody>
      <dsp:txXfrm>
        <a:off x="66536" y="67709"/>
        <a:ext cx="3570248" cy="1229915"/>
      </dsp:txXfrm>
    </dsp:sp>
    <dsp:sp modelId="{2824BFE4-7A3C-499C-9B75-AD381E16D36D}">
      <dsp:nvSpPr>
        <dsp:cNvPr id="0" name=""/>
        <dsp:cNvSpPr/>
      </dsp:nvSpPr>
      <dsp:spPr>
        <a:xfrm rot="5400000">
          <a:off x="6424496" y="-1107848"/>
          <a:ext cx="1141326" cy="6583680"/>
        </a:xfrm>
        <a:prstGeom prst="round2SameRect">
          <a:avLst/>
        </a:prstGeom>
        <a:solidFill>
          <a:schemeClr val="accent4">
            <a:tint val="40000"/>
            <a:alpha val="90000"/>
            <a:hueOff val="5430963"/>
            <a:satOff val="-25622"/>
            <a:lumOff val="-925"/>
            <a:alphaOff val="0"/>
          </a:schemeClr>
        </a:solidFill>
        <a:ln w="12700" cap="flat" cmpd="sng" algn="ctr">
          <a:solidFill>
            <a:schemeClr val="accent4">
              <a:tint val="40000"/>
              <a:alpha val="90000"/>
              <a:hueOff val="5430963"/>
              <a:satOff val="-25622"/>
              <a:lumOff val="-92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Font typeface="Wingdings" panose="05000000000000000000" pitchFamily="2" charset="2"/>
            <a:buChar char="ü"/>
          </a:pPr>
          <a:r>
            <a:rPr lang="en-US" sz="1800" kern="1200" dirty="0"/>
            <a:t>Update your </a:t>
          </a:r>
          <a:r>
            <a:rPr lang="en-US" sz="1800" b="1" kern="1200" dirty="0"/>
            <a:t>status report </a:t>
          </a:r>
          <a:r>
            <a:rPr lang="en-US" sz="1800" kern="1200" dirty="0"/>
            <a:t>accordingly</a:t>
          </a:r>
          <a:endParaRPr lang="en-ZA" sz="1800" kern="1200" dirty="0"/>
        </a:p>
        <a:p>
          <a:pPr marL="171450" lvl="1" indent="-171450" algn="l" defTabSz="800100">
            <a:lnSpc>
              <a:spcPct val="90000"/>
            </a:lnSpc>
            <a:spcBef>
              <a:spcPct val="0"/>
            </a:spcBef>
            <a:spcAft>
              <a:spcPct val="15000"/>
            </a:spcAft>
            <a:buFont typeface="Wingdings" panose="05000000000000000000" pitchFamily="2" charset="2"/>
            <a:buChar char="ü"/>
          </a:pPr>
          <a:r>
            <a:rPr lang="en-US" sz="1800" kern="1200" dirty="0"/>
            <a:t>Update </a:t>
          </a:r>
          <a:r>
            <a:rPr lang="en-US" sz="1800" b="1" kern="1200" dirty="0"/>
            <a:t>client info sheet</a:t>
          </a:r>
          <a:r>
            <a:rPr lang="en-US" sz="1800" b="0" kern="1200" dirty="0"/>
            <a:t> (mark as paid out)</a:t>
          </a:r>
          <a:endParaRPr lang="en-ZA" sz="1800" b="1" kern="1200" dirty="0"/>
        </a:p>
        <a:p>
          <a:pPr marL="171450" lvl="1" indent="-171450" algn="l" defTabSz="800100">
            <a:lnSpc>
              <a:spcPct val="90000"/>
            </a:lnSpc>
            <a:spcBef>
              <a:spcPct val="0"/>
            </a:spcBef>
            <a:spcAft>
              <a:spcPct val="15000"/>
            </a:spcAft>
            <a:buFont typeface="Wingdings" panose="05000000000000000000" pitchFamily="2" charset="2"/>
            <a:buChar char="ü"/>
          </a:pPr>
          <a:r>
            <a:rPr lang="en-US" sz="1800" kern="1200" dirty="0"/>
            <a:t>Check and update </a:t>
          </a:r>
          <a:r>
            <a:rPr lang="en-US" sz="1800" kern="1200" dirty="0" err="1"/>
            <a:t>leadsheet</a:t>
          </a:r>
          <a:r>
            <a:rPr lang="en-US" sz="1800" kern="1200" dirty="0"/>
            <a:t> if need be</a:t>
          </a:r>
          <a:endParaRPr lang="en-ZA" sz="1800" kern="1200" dirty="0"/>
        </a:p>
      </dsp:txBody>
      <dsp:txXfrm rot="-5400000">
        <a:off x="3703320" y="1669043"/>
        <a:ext cx="6527965" cy="1029896"/>
      </dsp:txXfrm>
    </dsp:sp>
    <dsp:sp modelId="{F15D4517-D87E-4F76-BFE3-DC0B3DABA7F8}">
      <dsp:nvSpPr>
        <dsp:cNvPr id="0" name=""/>
        <dsp:cNvSpPr/>
      </dsp:nvSpPr>
      <dsp:spPr>
        <a:xfrm>
          <a:off x="0" y="1476932"/>
          <a:ext cx="3703320" cy="1414118"/>
        </a:xfrm>
        <a:prstGeom prst="roundRect">
          <a:avLst/>
        </a:prstGeom>
        <a:solidFill>
          <a:schemeClr val="accent4">
            <a:hueOff val="4900445"/>
            <a:satOff val="-20388"/>
            <a:lumOff val="4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b="1" kern="1200" dirty="0">
              <a:latin typeface="+mn-lt"/>
            </a:rPr>
            <a:t>UPDATING SHEETS</a:t>
          </a:r>
          <a:endParaRPr lang="en-ZA" sz="2800" b="1" kern="1200" dirty="0">
            <a:latin typeface="+mn-lt"/>
          </a:endParaRPr>
        </a:p>
      </dsp:txBody>
      <dsp:txXfrm>
        <a:off x="69032" y="1545964"/>
        <a:ext cx="3565256" cy="1276054"/>
      </dsp:txXfrm>
    </dsp:sp>
    <dsp:sp modelId="{56F580B9-DFC5-4775-A45C-7884FF63BCA1}">
      <dsp:nvSpPr>
        <dsp:cNvPr id="0" name=""/>
        <dsp:cNvSpPr/>
      </dsp:nvSpPr>
      <dsp:spPr>
        <a:xfrm rot="5400000">
          <a:off x="5703384" y="1117824"/>
          <a:ext cx="2569888" cy="6577250"/>
        </a:xfrm>
        <a:prstGeom prst="round2SameRect">
          <a:avLst/>
        </a:prstGeom>
        <a:solidFill>
          <a:schemeClr val="accent4">
            <a:tint val="40000"/>
            <a:alpha val="90000"/>
            <a:hueOff val="10861925"/>
            <a:satOff val="-51245"/>
            <a:lumOff val="-1851"/>
            <a:alphaOff val="0"/>
          </a:schemeClr>
        </a:solidFill>
        <a:ln w="12700" cap="flat" cmpd="sng" algn="ctr">
          <a:solidFill>
            <a:schemeClr val="accent4">
              <a:tint val="40000"/>
              <a:alpha val="90000"/>
              <a:hueOff val="10861925"/>
              <a:satOff val="-51245"/>
              <a:lumOff val="-185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Font typeface="Wingdings" panose="05000000000000000000" pitchFamily="2" charset="2"/>
            <a:buChar char="ü"/>
          </a:pPr>
          <a:r>
            <a:rPr lang="en-US" sz="1800" b="1" kern="1200" dirty="0"/>
            <a:t>Manager creates an account </a:t>
          </a:r>
          <a:r>
            <a:rPr lang="en-US" sz="1800" kern="1200" dirty="0"/>
            <a:t>for client to shop in store</a:t>
          </a:r>
          <a:endParaRPr lang="en-ZA" sz="1800" kern="1200" dirty="0"/>
        </a:p>
        <a:p>
          <a:pPr marL="171450" lvl="1" indent="-171450" algn="l" defTabSz="800100">
            <a:lnSpc>
              <a:spcPct val="90000"/>
            </a:lnSpc>
            <a:spcBef>
              <a:spcPct val="0"/>
            </a:spcBef>
            <a:spcAft>
              <a:spcPct val="15000"/>
            </a:spcAft>
            <a:buFont typeface="Wingdings" panose="05000000000000000000" pitchFamily="2" charset="2"/>
            <a:buChar char="ü"/>
          </a:pPr>
          <a:r>
            <a:rPr lang="en-US" sz="1800" b="1" kern="1200" dirty="0"/>
            <a:t>Issue card </a:t>
          </a:r>
          <a:r>
            <a:rPr lang="en-US" sz="1800" kern="1200" dirty="0"/>
            <a:t>to the client according to status report card sequence  and inform client to </a:t>
          </a:r>
          <a:r>
            <a:rPr lang="en-US" sz="1800" b="1" kern="1200" dirty="0"/>
            <a:t>keep unique pin </a:t>
          </a:r>
          <a:r>
            <a:rPr lang="en-US" sz="1800" kern="1200" dirty="0"/>
            <a:t>sent to them safe and explain how it works</a:t>
          </a:r>
          <a:endParaRPr lang="en-ZA" sz="1800" kern="1200" dirty="0"/>
        </a:p>
        <a:p>
          <a:pPr marL="171450" lvl="1" indent="-171450" algn="l" defTabSz="800100">
            <a:lnSpc>
              <a:spcPct val="90000"/>
            </a:lnSpc>
            <a:spcBef>
              <a:spcPct val="0"/>
            </a:spcBef>
            <a:spcAft>
              <a:spcPct val="15000"/>
            </a:spcAft>
            <a:buFont typeface="Wingdings" panose="05000000000000000000" pitchFamily="2" charset="2"/>
            <a:buChar char="ü"/>
          </a:pPr>
          <a:r>
            <a:rPr lang="en-US" sz="1800" kern="1200" dirty="0"/>
            <a:t>Inform client that every time they come to shop they must come via credit kiosk to present their CREDIT card and </a:t>
          </a:r>
          <a:r>
            <a:rPr lang="en-US" sz="1800" kern="1200" dirty="0" err="1"/>
            <a:t>reedem</a:t>
          </a:r>
          <a:r>
            <a:rPr lang="en-US" sz="1800" kern="1200" dirty="0"/>
            <a:t> any purchases made.</a:t>
          </a:r>
          <a:endParaRPr lang="en-ZA" sz="1800" kern="1200" dirty="0"/>
        </a:p>
      </dsp:txBody>
      <dsp:txXfrm rot="-5400000">
        <a:off x="3699703" y="3246957"/>
        <a:ext cx="6451798" cy="2318984"/>
      </dsp:txXfrm>
    </dsp:sp>
    <dsp:sp modelId="{BAB55765-F3D7-4E5A-8FCD-90A179B2C760}">
      <dsp:nvSpPr>
        <dsp:cNvPr id="0" name=""/>
        <dsp:cNvSpPr/>
      </dsp:nvSpPr>
      <dsp:spPr>
        <a:xfrm>
          <a:off x="0" y="3003823"/>
          <a:ext cx="3699703" cy="2805253"/>
        </a:xfrm>
        <a:prstGeom prst="roundRect">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b="1" kern="1200" dirty="0">
              <a:latin typeface="+mn-lt"/>
            </a:rPr>
            <a:t>ACCOUNT CREATED &amp; CLIENT STARTS SHOPPING</a:t>
          </a:r>
          <a:endParaRPr lang="en-ZA" sz="2800" b="1" kern="1200" dirty="0">
            <a:latin typeface="+mn-lt"/>
          </a:endParaRPr>
        </a:p>
      </dsp:txBody>
      <dsp:txXfrm>
        <a:off x="136941" y="3140764"/>
        <a:ext cx="3425821" cy="2531371"/>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A15429-DB49-446A-8067-E6D5676BBA3A}" type="datetimeFigureOut">
              <a:rPr lang="en-ZA" smtClean="0"/>
              <a:t>2023/10/26</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194921-87D3-4361-BC44-9FCF37033D9F}" type="slidenum">
              <a:rPr lang="en-ZA" smtClean="0"/>
              <a:t>‹#›</a:t>
            </a:fld>
            <a:endParaRPr lang="en-ZA"/>
          </a:p>
        </p:txBody>
      </p:sp>
    </p:spTree>
    <p:extLst>
      <p:ext uri="{BB962C8B-B14F-4D97-AF65-F5344CB8AC3E}">
        <p14:creationId xmlns:p14="http://schemas.microsoft.com/office/powerpoint/2010/main" val="1748205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3F8BA-62B2-AC47-19BD-0E7177C4C5D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a:extLst>
              <a:ext uri="{FF2B5EF4-FFF2-40B4-BE49-F238E27FC236}">
                <a16:creationId xmlns:a16="http://schemas.microsoft.com/office/drawing/2014/main" id="{D2840471-C3A3-41F0-7FF8-5584E1625E7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a:extLst>
              <a:ext uri="{FF2B5EF4-FFF2-40B4-BE49-F238E27FC236}">
                <a16:creationId xmlns:a16="http://schemas.microsoft.com/office/drawing/2014/main" id="{6F797DE3-0727-6E57-AFCE-46C1EC5C1F93}"/>
              </a:ext>
            </a:extLst>
          </p:cNvPr>
          <p:cNvSpPr>
            <a:spLocks noGrp="1"/>
          </p:cNvSpPr>
          <p:nvPr>
            <p:ph type="dt" sz="half" idx="10"/>
          </p:nvPr>
        </p:nvSpPr>
        <p:spPr/>
        <p:txBody>
          <a:bodyPr/>
          <a:lstStyle/>
          <a:p>
            <a:fld id="{B61BEF0D-F0BB-DE4B-95CE-6DB70DBA9567}" type="datetimeFigureOut">
              <a:rPr lang="en-US" smtClean="0"/>
              <a:pPr/>
              <a:t>10/26/2023</a:t>
            </a:fld>
            <a:endParaRPr lang="en-US" dirty="0"/>
          </a:p>
        </p:txBody>
      </p:sp>
      <p:sp>
        <p:nvSpPr>
          <p:cNvPr id="5" name="Footer Placeholder 4">
            <a:extLst>
              <a:ext uri="{FF2B5EF4-FFF2-40B4-BE49-F238E27FC236}">
                <a16:creationId xmlns:a16="http://schemas.microsoft.com/office/drawing/2014/main" id="{F3DBF310-7404-5513-EBD3-34E8F964535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221B3B1-63D5-31A6-51AA-775C6D9F0E99}"/>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594081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4C838C-6DA1-BB12-D738-C0C43E654DC7}"/>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70440683-FA11-BC9D-BA86-27C8E65A062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980C29E3-A9D3-711B-2240-E4D9E026253A}"/>
              </a:ext>
            </a:extLst>
          </p:cNvPr>
          <p:cNvSpPr>
            <a:spLocks noGrp="1"/>
          </p:cNvSpPr>
          <p:nvPr>
            <p:ph type="dt" sz="half" idx="10"/>
          </p:nvPr>
        </p:nvSpPr>
        <p:spPr/>
        <p:txBody>
          <a:bodyPr/>
          <a:lstStyle/>
          <a:p>
            <a:fld id="{B61BEF0D-F0BB-DE4B-95CE-6DB70DBA9567}" type="datetimeFigureOut">
              <a:rPr lang="en-US" smtClean="0"/>
              <a:pPr/>
              <a:t>10/26/2023</a:t>
            </a:fld>
            <a:endParaRPr lang="en-US" dirty="0"/>
          </a:p>
        </p:txBody>
      </p:sp>
      <p:sp>
        <p:nvSpPr>
          <p:cNvPr id="5" name="Footer Placeholder 4">
            <a:extLst>
              <a:ext uri="{FF2B5EF4-FFF2-40B4-BE49-F238E27FC236}">
                <a16:creationId xmlns:a16="http://schemas.microsoft.com/office/drawing/2014/main" id="{01398438-F03C-30FA-60FE-861C99979A5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BB0D30A-2949-8480-EF11-E03072A5264C}"/>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4718168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B6967F0-3EFD-346C-865E-87A029DAD2B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BD95B94F-913E-4F61-BDE5-8A4EEF22100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E3DEDE1B-C370-5140-003F-B3CA30871ECF}"/>
              </a:ext>
            </a:extLst>
          </p:cNvPr>
          <p:cNvSpPr>
            <a:spLocks noGrp="1"/>
          </p:cNvSpPr>
          <p:nvPr>
            <p:ph type="dt" sz="half" idx="10"/>
          </p:nvPr>
        </p:nvSpPr>
        <p:spPr/>
        <p:txBody>
          <a:bodyPr/>
          <a:lstStyle/>
          <a:p>
            <a:fld id="{B61BEF0D-F0BB-DE4B-95CE-6DB70DBA9567}" type="datetimeFigureOut">
              <a:rPr lang="en-US" smtClean="0"/>
              <a:pPr/>
              <a:t>10/26/2023</a:t>
            </a:fld>
            <a:endParaRPr lang="en-US" dirty="0"/>
          </a:p>
        </p:txBody>
      </p:sp>
      <p:sp>
        <p:nvSpPr>
          <p:cNvPr id="5" name="Footer Placeholder 4">
            <a:extLst>
              <a:ext uri="{FF2B5EF4-FFF2-40B4-BE49-F238E27FC236}">
                <a16:creationId xmlns:a16="http://schemas.microsoft.com/office/drawing/2014/main" id="{B6888EC1-4AE1-914F-2E3A-58CEF130314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0AF384D-3BBA-A110-A4ED-A0C1CA33418E}"/>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4417711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8161182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DB08C-4275-2DBD-C6E1-30C568F36D83}"/>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AC722276-545F-9B2E-4096-BF3F5D5E055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3E3372E8-2BB6-D5EC-D990-CE5A5C132757}"/>
              </a:ext>
            </a:extLst>
          </p:cNvPr>
          <p:cNvSpPr>
            <a:spLocks noGrp="1"/>
          </p:cNvSpPr>
          <p:nvPr>
            <p:ph type="dt" sz="half" idx="10"/>
          </p:nvPr>
        </p:nvSpPr>
        <p:spPr/>
        <p:txBody>
          <a:bodyPr/>
          <a:lstStyle/>
          <a:p>
            <a:fld id="{B61BEF0D-F0BB-DE4B-95CE-6DB70DBA9567}" type="datetimeFigureOut">
              <a:rPr lang="en-US" smtClean="0"/>
              <a:pPr/>
              <a:t>10/26/2023</a:t>
            </a:fld>
            <a:endParaRPr lang="en-US" dirty="0"/>
          </a:p>
        </p:txBody>
      </p:sp>
      <p:sp>
        <p:nvSpPr>
          <p:cNvPr id="5" name="Footer Placeholder 4">
            <a:extLst>
              <a:ext uri="{FF2B5EF4-FFF2-40B4-BE49-F238E27FC236}">
                <a16:creationId xmlns:a16="http://schemas.microsoft.com/office/drawing/2014/main" id="{5238096B-6A01-E9AC-86FA-3401CBC0E33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3BDA99B-5230-DA3E-2385-BB2BE9913C5F}"/>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2869791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783FA-3A8F-B8F7-82F3-2ED6B473087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a:extLst>
              <a:ext uri="{FF2B5EF4-FFF2-40B4-BE49-F238E27FC236}">
                <a16:creationId xmlns:a16="http://schemas.microsoft.com/office/drawing/2014/main" id="{B4D54543-7A21-98BA-14F5-D6AB99251F2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2AB2E7C-A390-E567-42A6-CAE3FF9DD237}"/>
              </a:ext>
            </a:extLst>
          </p:cNvPr>
          <p:cNvSpPr>
            <a:spLocks noGrp="1"/>
          </p:cNvSpPr>
          <p:nvPr>
            <p:ph type="dt" sz="half" idx="10"/>
          </p:nvPr>
        </p:nvSpPr>
        <p:spPr/>
        <p:txBody>
          <a:bodyPr/>
          <a:lstStyle/>
          <a:p>
            <a:fld id="{B61BEF0D-F0BB-DE4B-95CE-6DB70DBA9567}" type="datetimeFigureOut">
              <a:rPr lang="en-US" smtClean="0"/>
              <a:pPr/>
              <a:t>10/26/2023</a:t>
            </a:fld>
            <a:endParaRPr lang="en-US" dirty="0"/>
          </a:p>
        </p:txBody>
      </p:sp>
      <p:sp>
        <p:nvSpPr>
          <p:cNvPr id="5" name="Footer Placeholder 4">
            <a:extLst>
              <a:ext uri="{FF2B5EF4-FFF2-40B4-BE49-F238E27FC236}">
                <a16:creationId xmlns:a16="http://schemas.microsoft.com/office/drawing/2014/main" id="{320E4985-A5E6-BB10-8FE4-815DF52FB67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704560D-2EE2-DD13-6FAE-F8ADD10DE76E}"/>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2965426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2302A-41F0-19A6-17AF-9138DEC7032E}"/>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7D02017A-B03B-2C91-8E27-C8D6318C69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id="{96212440-F252-7E59-C9D4-E749BEB4524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id="{BE014BE6-F9DB-0E49-B60E-7FB4FE25F268}"/>
              </a:ext>
            </a:extLst>
          </p:cNvPr>
          <p:cNvSpPr>
            <a:spLocks noGrp="1"/>
          </p:cNvSpPr>
          <p:nvPr>
            <p:ph type="dt" sz="half" idx="10"/>
          </p:nvPr>
        </p:nvSpPr>
        <p:spPr/>
        <p:txBody>
          <a:bodyPr/>
          <a:lstStyle/>
          <a:p>
            <a:fld id="{B61BEF0D-F0BB-DE4B-95CE-6DB70DBA9567}" type="datetimeFigureOut">
              <a:rPr lang="en-US" smtClean="0"/>
              <a:pPr/>
              <a:t>10/26/2023</a:t>
            </a:fld>
            <a:endParaRPr lang="en-US" dirty="0"/>
          </a:p>
        </p:txBody>
      </p:sp>
      <p:sp>
        <p:nvSpPr>
          <p:cNvPr id="6" name="Footer Placeholder 5">
            <a:extLst>
              <a:ext uri="{FF2B5EF4-FFF2-40B4-BE49-F238E27FC236}">
                <a16:creationId xmlns:a16="http://schemas.microsoft.com/office/drawing/2014/main" id="{B3178F4C-5538-E947-DB34-B74A55CF095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7DBFE50-0F35-A83C-6A0D-07F4C7103970}"/>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8772949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A5ED6-6708-28FE-0B50-F29975DE0F62}"/>
              </a:ext>
            </a:extLst>
          </p:cNvPr>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id="{65C976B0-1FDC-119D-92E2-940A74F623D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E9E5D71-E8C0-B305-C0B1-DB4D545AC7C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id="{1A65BF86-E600-0420-F102-3D30E99C8D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BB11C4F-7466-0CE0-5C90-BB461CF8326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id="{FB6E6F27-B42E-8E8E-2BF2-C6E793BA2704}"/>
              </a:ext>
            </a:extLst>
          </p:cNvPr>
          <p:cNvSpPr>
            <a:spLocks noGrp="1"/>
          </p:cNvSpPr>
          <p:nvPr>
            <p:ph type="dt" sz="half" idx="10"/>
          </p:nvPr>
        </p:nvSpPr>
        <p:spPr/>
        <p:txBody>
          <a:bodyPr/>
          <a:lstStyle/>
          <a:p>
            <a:fld id="{B61BEF0D-F0BB-DE4B-95CE-6DB70DBA9567}" type="datetimeFigureOut">
              <a:rPr lang="en-US" smtClean="0"/>
              <a:pPr/>
              <a:t>10/26/2023</a:t>
            </a:fld>
            <a:endParaRPr lang="en-US" dirty="0"/>
          </a:p>
        </p:txBody>
      </p:sp>
      <p:sp>
        <p:nvSpPr>
          <p:cNvPr id="8" name="Footer Placeholder 7">
            <a:extLst>
              <a:ext uri="{FF2B5EF4-FFF2-40B4-BE49-F238E27FC236}">
                <a16:creationId xmlns:a16="http://schemas.microsoft.com/office/drawing/2014/main" id="{9867738E-4671-38A2-9D41-9FA135C91506}"/>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483A7126-2A87-186B-58A5-6D5DC0811D22}"/>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4559260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27B0D-4AB4-98C9-0668-E3413C1D75F2}"/>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id="{5B20EAD5-0CD3-2947-6758-3EF6C81CD323}"/>
              </a:ext>
            </a:extLst>
          </p:cNvPr>
          <p:cNvSpPr>
            <a:spLocks noGrp="1"/>
          </p:cNvSpPr>
          <p:nvPr>
            <p:ph type="dt" sz="half" idx="10"/>
          </p:nvPr>
        </p:nvSpPr>
        <p:spPr/>
        <p:txBody>
          <a:bodyPr/>
          <a:lstStyle/>
          <a:p>
            <a:fld id="{B61BEF0D-F0BB-DE4B-95CE-6DB70DBA9567}" type="datetimeFigureOut">
              <a:rPr lang="en-US" smtClean="0"/>
              <a:pPr/>
              <a:t>10/26/2023</a:t>
            </a:fld>
            <a:endParaRPr lang="en-US" dirty="0"/>
          </a:p>
        </p:txBody>
      </p:sp>
      <p:sp>
        <p:nvSpPr>
          <p:cNvPr id="4" name="Footer Placeholder 3">
            <a:extLst>
              <a:ext uri="{FF2B5EF4-FFF2-40B4-BE49-F238E27FC236}">
                <a16:creationId xmlns:a16="http://schemas.microsoft.com/office/drawing/2014/main" id="{E7F02DD0-18B3-383C-DDB0-A1E3F052774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74E6DBB9-63A3-37DE-5C5B-4077BBE90D12}"/>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6016913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C2DBED4-6A96-4ED2-0FC1-2E5E3BEF82F1}"/>
              </a:ext>
            </a:extLst>
          </p:cNvPr>
          <p:cNvSpPr>
            <a:spLocks noGrp="1"/>
          </p:cNvSpPr>
          <p:nvPr>
            <p:ph type="dt" sz="half" idx="10"/>
          </p:nvPr>
        </p:nvSpPr>
        <p:spPr/>
        <p:txBody>
          <a:bodyPr/>
          <a:lstStyle/>
          <a:p>
            <a:fld id="{B61BEF0D-F0BB-DE4B-95CE-6DB70DBA9567}" type="datetimeFigureOut">
              <a:rPr lang="en-US" smtClean="0"/>
              <a:pPr/>
              <a:t>10/26/2023</a:t>
            </a:fld>
            <a:endParaRPr lang="en-US" dirty="0"/>
          </a:p>
        </p:txBody>
      </p:sp>
      <p:sp>
        <p:nvSpPr>
          <p:cNvPr id="3" name="Footer Placeholder 2">
            <a:extLst>
              <a:ext uri="{FF2B5EF4-FFF2-40B4-BE49-F238E27FC236}">
                <a16:creationId xmlns:a16="http://schemas.microsoft.com/office/drawing/2014/main" id="{FA698F8D-7218-CF7C-685B-968B48A5A15C}"/>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E12A74DA-40CD-B3E9-B475-2FFD8407B4CB}"/>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695789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8B083-B9F7-58E8-383E-E9080DD348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id="{A4094B4B-A2D6-8D42-0938-B28BE58C510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id="{B228959B-FB1F-E314-F2AC-2ED476E8C7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6B36B3-742E-4DD2-3304-601840DC54A4}"/>
              </a:ext>
            </a:extLst>
          </p:cNvPr>
          <p:cNvSpPr>
            <a:spLocks noGrp="1"/>
          </p:cNvSpPr>
          <p:nvPr>
            <p:ph type="dt" sz="half" idx="10"/>
          </p:nvPr>
        </p:nvSpPr>
        <p:spPr/>
        <p:txBody>
          <a:bodyPr/>
          <a:lstStyle/>
          <a:p>
            <a:fld id="{B61BEF0D-F0BB-DE4B-95CE-6DB70DBA9567}" type="datetimeFigureOut">
              <a:rPr lang="en-US" smtClean="0"/>
              <a:pPr/>
              <a:t>10/26/2023</a:t>
            </a:fld>
            <a:endParaRPr lang="en-US" dirty="0"/>
          </a:p>
        </p:txBody>
      </p:sp>
      <p:sp>
        <p:nvSpPr>
          <p:cNvPr id="6" name="Footer Placeholder 5">
            <a:extLst>
              <a:ext uri="{FF2B5EF4-FFF2-40B4-BE49-F238E27FC236}">
                <a16:creationId xmlns:a16="http://schemas.microsoft.com/office/drawing/2014/main" id="{EBB9A7F2-FEAB-7148-A793-F1C46D42FB5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C19546F-94B2-7C42-4330-F6165E17A246}"/>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8281570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D34B7-8F3F-4608-595E-A630FFF055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id="{0034181C-3E72-8793-4BA1-56A4FF84AD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a:extLst>
              <a:ext uri="{FF2B5EF4-FFF2-40B4-BE49-F238E27FC236}">
                <a16:creationId xmlns:a16="http://schemas.microsoft.com/office/drawing/2014/main" id="{9BE833DF-C55C-8285-B4F2-B530814F66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A001A9E-1CB1-2A11-D68B-B8E847875CD3}"/>
              </a:ext>
            </a:extLst>
          </p:cNvPr>
          <p:cNvSpPr>
            <a:spLocks noGrp="1"/>
          </p:cNvSpPr>
          <p:nvPr>
            <p:ph type="dt" sz="half" idx="10"/>
          </p:nvPr>
        </p:nvSpPr>
        <p:spPr/>
        <p:txBody>
          <a:bodyPr/>
          <a:lstStyle/>
          <a:p>
            <a:fld id="{B61BEF0D-F0BB-DE4B-95CE-6DB70DBA9567}" type="datetimeFigureOut">
              <a:rPr lang="en-US" smtClean="0"/>
              <a:pPr/>
              <a:t>10/26/2023</a:t>
            </a:fld>
            <a:endParaRPr lang="en-US" dirty="0"/>
          </a:p>
        </p:txBody>
      </p:sp>
      <p:sp>
        <p:nvSpPr>
          <p:cNvPr id="6" name="Footer Placeholder 5">
            <a:extLst>
              <a:ext uri="{FF2B5EF4-FFF2-40B4-BE49-F238E27FC236}">
                <a16:creationId xmlns:a16="http://schemas.microsoft.com/office/drawing/2014/main" id="{9AC90FC6-6F04-C7B6-5CD5-38E1538D558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D2DBA5F-688D-213C-BC78-EE6E385C9FD9}"/>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0875667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C0975D-EAC2-C90C-CBC9-95F20386848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a16="http://schemas.microsoft.com/office/drawing/2014/main" id="{789BA0BB-C2B7-9AB1-EB36-B5799C75767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C80BA1BC-EB2C-33B3-BCE6-F1F2F29AB1D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BEF0D-F0BB-DE4B-95CE-6DB70DBA9567}" type="datetimeFigureOut">
              <a:rPr lang="en-US" smtClean="0"/>
              <a:pPr/>
              <a:t>10/26/2023</a:t>
            </a:fld>
            <a:endParaRPr lang="en-US" dirty="0"/>
          </a:p>
        </p:txBody>
      </p:sp>
      <p:sp>
        <p:nvSpPr>
          <p:cNvPr id="5" name="Footer Placeholder 4">
            <a:extLst>
              <a:ext uri="{FF2B5EF4-FFF2-40B4-BE49-F238E27FC236}">
                <a16:creationId xmlns:a16="http://schemas.microsoft.com/office/drawing/2014/main" id="{B28D5190-A055-BF20-1CC1-BC9BDC5B255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B5BCC130-9BB9-7B9F-D7FA-E19C363B6F6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20141621"/>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 Id="rId5" Type="http://schemas.openxmlformats.org/officeDocument/2006/relationships/image" Target="../media/image10.jpe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01DAB-8768-4845-A5A0-2A7CA06712DA}"/>
              </a:ext>
            </a:extLst>
          </p:cNvPr>
          <p:cNvSpPr>
            <a:spLocks noGrp="1"/>
          </p:cNvSpPr>
          <p:nvPr>
            <p:ph type="ctrTitle"/>
          </p:nvPr>
        </p:nvSpPr>
        <p:spPr>
          <a:xfrm>
            <a:off x="0" y="539268"/>
            <a:ext cx="12192000" cy="1912385"/>
          </a:xfrm>
          <a:solidFill>
            <a:srgbClr val="FF0000"/>
          </a:solidFill>
        </p:spPr>
        <p:style>
          <a:lnRef idx="3">
            <a:schemeClr val="lt1"/>
          </a:lnRef>
          <a:fillRef idx="1">
            <a:schemeClr val="accent4"/>
          </a:fillRef>
          <a:effectRef idx="1">
            <a:schemeClr val="accent4"/>
          </a:effectRef>
          <a:fontRef idx="minor">
            <a:schemeClr val="lt1"/>
          </a:fontRef>
        </p:style>
        <p:txBody>
          <a:bodyPr anchor="ctr"/>
          <a:lstStyle/>
          <a:p>
            <a:r>
              <a:rPr lang="en-US" b="1" dirty="0"/>
              <a:t>CREDIT ADMINISTRATOR TRAINING</a:t>
            </a:r>
            <a:endParaRPr lang="en-ZA" b="1" dirty="0"/>
          </a:p>
        </p:txBody>
      </p:sp>
      <p:pic>
        <p:nvPicPr>
          <p:cNvPr id="4" name="Picture 3">
            <a:extLst>
              <a:ext uri="{FF2B5EF4-FFF2-40B4-BE49-F238E27FC236}">
                <a16:creationId xmlns:a16="http://schemas.microsoft.com/office/drawing/2014/main" id="{7F93CB6A-A845-99EC-698A-154FE69AAD89}"/>
              </a:ext>
            </a:extLst>
          </p:cNvPr>
          <p:cNvPicPr>
            <a:picLocks noChangeAspect="1"/>
          </p:cNvPicPr>
          <p:nvPr/>
        </p:nvPicPr>
        <p:blipFill>
          <a:blip r:embed="rId2"/>
          <a:stretch>
            <a:fillRect/>
          </a:stretch>
        </p:blipFill>
        <p:spPr>
          <a:xfrm>
            <a:off x="4248978" y="2845904"/>
            <a:ext cx="3694043" cy="3694043"/>
          </a:xfrm>
          <a:prstGeom prst="rect">
            <a:avLst/>
          </a:prstGeom>
        </p:spPr>
      </p:pic>
    </p:spTree>
    <p:extLst>
      <p:ext uri="{BB962C8B-B14F-4D97-AF65-F5344CB8AC3E}">
        <p14:creationId xmlns:p14="http://schemas.microsoft.com/office/powerpoint/2010/main" val="96001577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CCBFE0D6-5245-4D85-9AF3-D6D34F63EE5F}"/>
              </a:ext>
            </a:extLst>
          </p:cNvPr>
          <p:cNvGraphicFramePr>
            <a:graphicFrameLocks noGrp="1"/>
          </p:cNvGraphicFramePr>
          <p:nvPr>
            <p:ph idx="1"/>
            <p:extLst>
              <p:ext uri="{D42A27DB-BD31-4B8C-83A1-F6EECF244321}">
                <p14:modId xmlns:p14="http://schemas.microsoft.com/office/powerpoint/2010/main" val="3239373556"/>
              </p:ext>
            </p:extLst>
          </p:nvPr>
        </p:nvGraphicFramePr>
        <p:xfrm>
          <a:off x="952500" y="523875"/>
          <a:ext cx="10287000" cy="5810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2039129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8D60011-C72C-2F77-25FC-ED457B567066}"/>
              </a:ext>
            </a:extLst>
          </p:cNvPr>
          <p:cNvSpPr/>
          <p:nvPr/>
        </p:nvSpPr>
        <p:spPr>
          <a:xfrm>
            <a:off x="6194427" y="1537252"/>
            <a:ext cx="5522843" cy="5075583"/>
          </a:xfrm>
          <a:prstGeom prst="rect">
            <a:avLst/>
          </a:prstGeom>
          <a:solidFill>
            <a:srgbClr val="FF0000">
              <a:alpha val="20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2" name="Rectangle 11">
            <a:extLst>
              <a:ext uri="{FF2B5EF4-FFF2-40B4-BE49-F238E27FC236}">
                <a16:creationId xmlns:a16="http://schemas.microsoft.com/office/drawing/2014/main" id="{9F1A78F5-9319-572E-5838-34F3006173A5}"/>
              </a:ext>
            </a:extLst>
          </p:cNvPr>
          <p:cNvSpPr/>
          <p:nvPr/>
        </p:nvSpPr>
        <p:spPr>
          <a:xfrm>
            <a:off x="474732" y="1537252"/>
            <a:ext cx="5522843" cy="5075583"/>
          </a:xfrm>
          <a:prstGeom prst="rect">
            <a:avLst/>
          </a:prstGeom>
          <a:solidFill>
            <a:srgbClr val="92D050">
              <a:alpha val="20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 name="Text Placeholder 2">
            <a:extLst>
              <a:ext uri="{FF2B5EF4-FFF2-40B4-BE49-F238E27FC236}">
                <a16:creationId xmlns:a16="http://schemas.microsoft.com/office/drawing/2014/main" id="{CB781D54-ABE9-4990-A918-436675D7F71B}"/>
              </a:ext>
            </a:extLst>
          </p:cNvPr>
          <p:cNvSpPr>
            <a:spLocks noGrp="1"/>
          </p:cNvSpPr>
          <p:nvPr>
            <p:ph type="body" idx="1"/>
          </p:nvPr>
        </p:nvSpPr>
        <p:spPr>
          <a:xfrm>
            <a:off x="839788" y="1614903"/>
            <a:ext cx="4686369" cy="478941"/>
          </a:xfrm>
        </p:spPr>
        <p:txBody>
          <a:bodyPr>
            <a:normAutofit/>
          </a:bodyPr>
          <a:lstStyle/>
          <a:p>
            <a:pPr algn="ctr"/>
            <a:r>
              <a:rPr lang="en-US" dirty="0">
                <a:solidFill>
                  <a:srgbClr val="00B050"/>
                </a:solidFill>
              </a:rPr>
              <a:t>DOES MEET MINIMUM CRITERIA:</a:t>
            </a:r>
            <a:endParaRPr lang="en-ZA" dirty="0">
              <a:solidFill>
                <a:srgbClr val="00B050"/>
              </a:solidFill>
            </a:endParaRPr>
          </a:p>
        </p:txBody>
      </p:sp>
      <p:sp>
        <p:nvSpPr>
          <p:cNvPr id="4" name="Content Placeholder 3">
            <a:extLst>
              <a:ext uri="{FF2B5EF4-FFF2-40B4-BE49-F238E27FC236}">
                <a16:creationId xmlns:a16="http://schemas.microsoft.com/office/drawing/2014/main" id="{5C2B6400-34AF-4D39-927C-8B0DE59CC2ED}"/>
              </a:ext>
            </a:extLst>
          </p:cNvPr>
          <p:cNvSpPr>
            <a:spLocks noGrp="1"/>
          </p:cNvSpPr>
          <p:nvPr>
            <p:ph sz="half" idx="2"/>
          </p:nvPr>
        </p:nvSpPr>
        <p:spPr>
          <a:xfrm>
            <a:off x="672685" y="2179599"/>
            <a:ext cx="5164137" cy="4444627"/>
          </a:xfrm>
        </p:spPr>
        <p:txBody>
          <a:bodyPr>
            <a:noAutofit/>
          </a:bodyPr>
          <a:lstStyle/>
          <a:p>
            <a:pPr>
              <a:buFont typeface="Wingdings" panose="05000000000000000000" pitchFamily="2" charset="2"/>
              <a:buChar char="ü"/>
            </a:pPr>
            <a:r>
              <a:rPr lang="en-US" sz="1800" dirty="0"/>
              <a:t>South </a:t>
            </a:r>
            <a:r>
              <a:rPr lang="en-US" sz="1800" dirty="0" err="1"/>
              <a:t>african</a:t>
            </a:r>
            <a:r>
              <a:rPr lang="en-US" sz="1800" dirty="0"/>
              <a:t> citizens</a:t>
            </a:r>
            <a:br>
              <a:rPr lang="en-US" sz="1800" dirty="0"/>
            </a:br>
            <a:endParaRPr lang="en-US" sz="1800" dirty="0"/>
          </a:p>
          <a:p>
            <a:pPr>
              <a:buFont typeface="Wingdings" panose="05000000000000000000" pitchFamily="2" charset="2"/>
              <a:buChar char="ü"/>
            </a:pPr>
            <a:r>
              <a:rPr lang="en-US" sz="1800" dirty="0"/>
              <a:t>At least are 18 years old</a:t>
            </a:r>
            <a:br>
              <a:rPr lang="en-US" sz="1800" dirty="0"/>
            </a:br>
            <a:endParaRPr lang="en-US" sz="1800" dirty="0"/>
          </a:p>
          <a:p>
            <a:pPr>
              <a:buFont typeface="Wingdings" panose="05000000000000000000" pitchFamily="2" charset="2"/>
              <a:buChar char="ü"/>
            </a:pPr>
            <a:r>
              <a:rPr lang="en-US" sz="1800" dirty="0"/>
              <a:t>Earn minimum of R1,500.00 and above a month</a:t>
            </a:r>
            <a:br>
              <a:rPr lang="en-US" sz="1800" dirty="0"/>
            </a:br>
            <a:endParaRPr lang="en-US" sz="1800" dirty="0"/>
          </a:p>
          <a:p>
            <a:pPr>
              <a:buFont typeface="Wingdings" panose="05000000000000000000" pitchFamily="2" charset="2"/>
              <a:buChar char="ü"/>
            </a:pPr>
            <a:r>
              <a:rPr lang="en-US" sz="1800" dirty="0"/>
              <a:t>Have a valid ID or Driver’s </a:t>
            </a:r>
            <a:r>
              <a:rPr lang="en-US" sz="1800" dirty="0" err="1"/>
              <a:t>Licence</a:t>
            </a:r>
            <a:br>
              <a:rPr lang="en-US" sz="1800" dirty="0"/>
            </a:br>
            <a:endParaRPr lang="en-US" sz="1800" dirty="0"/>
          </a:p>
          <a:p>
            <a:pPr>
              <a:buFont typeface="Wingdings" panose="05000000000000000000" pitchFamily="2" charset="2"/>
              <a:buChar char="ü"/>
            </a:pPr>
            <a:r>
              <a:rPr lang="en-US" sz="1800" dirty="0"/>
              <a:t>Employed with a </a:t>
            </a:r>
            <a:r>
              <a:rPr lang="en-US" sz="1800" dirty="0" err="1"/>
              <a:t>payslip</a:t>
            </a:r>
            <a:br>
              <a:rPr lang="en-US" sz="1800" dirty="0"/>
            </a:br>
            <a:endParaRPr lang="en-US" sz="1800" dirty="0"/>
          </a:p>
          <a:p>
            <a:pPr>
              <a:buFont typeface="Wingdings" panose="05000000000000000000" pitchFamily="2" charset="2"/>
              <a:buChar char="ü"/>
            </a:pPr>
            <a:r>
              <a:rPr lang="en-US" sz="1800" dirty="0"/>
              <a:t>Salary paid electronically into a </a:t>
            </a:r>
            <a:r>
              <a:rPr lang="en-US" sz="1800" dirty="0" err="1"/>
              <a:t>debitable</a:t>
            </a:r>
            <a:r>
              <a:rPr lang="en-US" sz="1800" dirty="0"/>
              <a:t> account</a:t>
            </a:r>
            <a:br>
              <a:rPr lang="en-US" sz="1800" dirty="0"/>
            </a:br>
            <a:endParaRPr lang="en-US" sz="1800" dirty="0"/>
          </a:p>
          <a:p>
            <a:pPr>
              <a:buFont typeface="Wingdings" panose="05000000000000000000" pitchFamily="2" charset="2"/>
              <a:buChar char="ü"/>
            </a:pPr>
            <a:r>
              <a:rPr lang="en-ZA" sz="1800" dirty="0"/>
              <a:t>Is able to acquire a 3 month Bank Statement reflecting 3 months salaries</a:t>
            </a:r>
          </a:p>
        </p:txBody>
      </p:sp>
      <p:sp>
        <p:nvSpPr>
          <p:cNvPr id="6" name="Content Placeholder 5">
            <a:extLst>
              <a:ext uri="{FF2B5EF4-FFF2-40B4-BE49-F238E27FC236}">
                <a16:creationId xmlns:a16="http://schemas.microsoft.com/office/drawing/2014/main" id="{E7804AE1-239A-41FE-A71D-0B1228CE3EB2}"/>
              </a:ext>
            </a:extLst>
          </p:cNvPr>
          <p:cNvSpPr>
            <a:spLocks noGrp="1"/>
          </p:cNvSpPr>
          <p:nvPr>
            <p:ph sz="quarter" idx="4"/>
          </p:nvPr>
        </p:nvSpPr>
        <p:spPr>
          <a:xfrm>
            <a:off x="6362631" y="2179599"/>
            <a:ext cx="5183188" cy="2903124"/>
          </a:xfrm>
        </p:spPr>
        <p:txBody>
          <a:bodyPr>
            <a:normAutofit/>
          </a:bodyPr>
          <a:lstStyle/>
          <a:p>
            <a:pPr>
              <a:buFont typeface="Calibri" panose="020F0502020204030204" pitchFamily="34" charset="0"/>
              <a:buChar char="x"/>
            </a:pPr>
            <a:r>
              <a:rPr lang="en-US" sz="1800" dirty="0"/>
              <a:t>Blacklisted</a:t>
            </a:r>
            <a:br>
              <a:rPr lang="en-US" sz="1800" dirty="0"/>
            </a:br>
            <a:endParaRPr lang="en-US" sz="1800" dirty="0"/>
          </a:p>
          <a:p>
            <a:pPr>
              <a:buFont typeface="Calibri" panose="020F0502020204030204" pitchFamily="34" charset="0"/>
              <a:buChar char="x"/>
            </a:pPr>
            <a:r>
              <a:rPr lang="en-US" sz="1800" dirty="0"/>
              <a:t>Under debt counselling</a:t>
            </a:r>
            <a:br>
              <a:rPr lang="en-US" sz="1800" dirty="0"/>
            </a:br>
            <a:endParaRPr lang="en-US" sz="1800" dirty="0"/>
          </a:p>
          <a:p>
            <a:pPr>
              <a:buFont typeface="Calibri" panose="020F0502020204030204" pitchFamily="34" charset="0"/>
              <a:buChar char="x"/>
            </a:pPr>
            <a:r>
              <a:rPr lang="en-US" sz="1800" dirty="0"/>
              <a:t>Under debt review</a:t>
            </a:r>
            <a:br>
              <a:rPr lang="en-US" sz="1800" dirty="0"/>
            </a:br>
            <a:endParaRPr lang="en-US" sz="1800" dirty="0"/>
          </a:p>
          <a:p>
            <a:pPr>
              <a:buFont typeface="Calibri" panose="020F0502020204030204" pitchFamily="34" charset="0"/>
              <a:buChar char="x"/>
            </a:pPr>
            <a:r>
              <a:rPr lang="en-US" sz="1800" dirty="0"/>
              <a:t>If they do not meet all what’s required on the </a:t>
            </a:r>
            <a:r>
              <a:rPr lang="en-US" sz="1800" b="1" dirty="0"/>
              <a:t>‘does meet requirements’ section</a:t>
            </a:r>
            <a:endParaRPr lang="en-ZA" sz="1800" b="1" dirty="0">
              <a:highlight>
                <a:srgbClr val="FF0000"/>
              </a:highlight>
            </a:endParaRPr>
          </a:p>
        </p:txBody>
      </p:sp>
      <p:sp>
        <p:nvSpPr>
          <p:cNvPr id="7" name="TextBox 6">
            <a:extLst>
              <a:ext uri="{FF2B5EF4-FFF2-40B4-BE49-F238E27FC236}">
                <a16:creationId xmlns:a16="http://schemas.microsoft.com/office/drawing/2014/main" id="{04E57A5E-038F-65B6-E9E3-60D6167AFE0F}"/>
              </a:ext>
            </a:extLst>
          </p:cNvPr>
          <p:cNvSpPr txBox="1"/>
          <p:nvPr/>
        </p:nvSpPr>
        <p:spPr>
          <a:xfrm>
            <a:off x="0" y="752926"/>
            <a:ext cx="12192000" cy="584775"/>
          </a:xfrm>
          <a:prstGeom prst="rect">
            <a:avLst/>
          </a:prstGeom>
          <a:solidFill>
            <a:srgbClr val="FF0000"/>
          </a:solidFill>
        </p:spPr>
        <p:style>
          <a:lnRef idx="0">
            <a:schemeClr val="accent5"/>
          </a:lnRef>
          <a:fillRef idx="3">
            <a:schemeClr val="accent5"/>
          </a:fillRef>
          <a:effectRef idx="3">
            <a:schemeClr val="accent5"/>
          </a:effectRef>
          <a:fontRef idx="minor">
            <a:schemeClr val="lt1"/>
          </a:fontRef>
        </p:style>
        <p:txBody>
          <a:bodyPr wrap="square">
            <a:spAutoFit/>
          </a:bodyPr>
          <a:lstStyle/>
          <a:p>
            <a:pPr algn="ctr"/>
            <a:r>
              <a:rPr lang="en-ZA" sz="3200" b="1" dirty="0">
                <a:solidFill>
                  <a:schemeClr val="bg1"/>
                </a:solidFill>
                <a:latin typeface="CIDFont+F3"/>
              </a:rPr>
              <a:t>Who DOES and who DOES NOT meet minimum criteria?</a:t>
            </a:r>
            <a:endParaRPr lang="en-ZA" sz="3200" b="1" dirty="0">
              <a:solidFill>
                <a:schemeClr val="bg1"/>
              </a:solidFill>
            </a:endParaRPr>
          </a:p>
        </p:txBody>
      </p:sp>
      <p:sp>
        <p:nvSpPr>
          <p:cNvPr id="15" name="Text Placeholder 2">
            <a:extLst>
              <a:ext uri="{FF2B5EF4-FFF2-40B4-BE49-F238E27FC236}">
                <a16:creationId xmlns:a16="http://schemas.microsoft.com/office/drawing/2014/main" id="{4588569D-48FF-B2D5-34DD-F66CD1217A09}"/>
              </a:ext>
            </a:extLst>
          </p:cNvPr>
          <p:cNvSpPr txBox="1">
            <a:spLocks/>
          </p:cNvSpPr>
          <p:nvPr/>
        </p:nvSpPr>
        <p:spPr>
          <a:xfrm>
            <a:off x="6362631" y="1661084"/>
            <a:ext cx="5183188" cy="452255"/>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US" dirty="0">
                <a:solidFill>
                  <a:srgbClr val="FF0000"/>
                </a:solidFill>
              </a:rPr>
              <a:t>DOES </a:t>
            </a:r>
            <a:r>
              <a:rPr lang="en-US" u="sng" dirty="0">
                <a:solidFill>
                  <a:srgbClr val="FF0000"/>
                </a:solidFill>
              </a:rPr>
              <a:t>NOT </a:t>
            </a:r>
            <a:r>
              <a:rPr lang="en-US" dirty="0">
                <a:solidFill>
                  <a:srgbClr val="FF0000"/>
                </a:solidFill>
              </a:rPr>
              <a:t>MEET MINIMUM CRITERIA:</a:t>
            </a:r>
            <a:endParaRPr lang="en-ZA" dirty="0">
              <a:solidFill>
                <a:srgbClr val="FF0000"/>
              </a:solidFill>
            </a:endParaRPr>
          </a:p>
        </p:txBody>
      </p:sp>
    </p:spTree>
    <p:extLst>
      <p:ext uri="{BB962C8B-B14F-4D97-AF65-F5344CB8AC3E}">
        <p14:creationId xmlns:p14="http://schemas.microsoft.com/office/powerpoint/2010/main" val="78731154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8555FB8-CF8F-4893-AAD7-50D2064FBAAB}"/>
              </a:ext>
            </a:extLst>
          </p:cNvPr>
          <p:cNvPicPr>
            <a:picLocks noChangeAspect="1"/>
          </p:cNvPicPr>
          <p:nvPr/>
        </p:nvPicPr>
        <p:blipFill>
          <a:blip r:embed="rId2"/>
          <a:stretch>
            <a:fillRect/>
          </a:stretch>
        </p:blipFill>
        <p:spPr>
          <a:xfrm>
            <a:off x="7046901" y="4124756"/>
            <a:ext cx="2571751" cy="1771651"/>
          </a:xfrm>
          <a:prstGeom prst="rect">
            <a:avLst/>
          </a:prstGeom>
        </p:spPr>
      </p:pic>
      <p:pic>
        <p:nvPicPr>
          <p:cNvPr id="12" name="Picture 11">
            <a:extLst>
              <a:ext uri="{FF2B5EF4-FFF2-40B4-BE49-F238E27FC236}">
                <a16:creationId xmlns:a16="http://schemas.microsoft.com/office/drawing/2014/main" id="{8EC40986-3F57-423B-874D-A9A705ED260A}"/>
              </a:ext>
            </a:extLst>
          </p:cNvPr>
          <p:cNvPicPr>
            <a:picLocks noChangeAspect="1"/>
          </p:cNvPicPr>
          <p:nvPr/>
        </p:nvPicPr>
        <p:blipFill>
          <a:blip r:embed="rId3"/>
          <a:stretch>
            <a:fillRect/>
          </a:stretch>
        </p:blipFill>
        <p:spPr>
          <a:xfrm>
            <a:off x="2734792" y="4301591"/>
            <a:ext cx="2729351" cy="1417983"/>
          </a:xfrm>
          <a:prstGeom prst="rect">
            <a:avLst/>
          </a:prstGeom>
        </p:spPr>
      </p:pic>
      <p:pic>
        <p:nvPicPr>
          <p:cNvPr id="14" name="Picture 13">
            <a:extLst>
              <a:ext uri="{FF2B5EF4-FFF2-40B4-BE49-F238E27FC236}">
                <a16:creationId xmlns:a16="http://schemas.microsoft.com/office/drawing/2014/main" id="{E288CF37-2AEA-48E4-985A-24D71A43E0DE}"/>
              </a:ext>
            </a:extLst>
          </p:cNvPr>
          <p:cNvPicPr>
            <a:picLocks noChangeAspect="1"/>
          </p:cNvPicPr>
          <p:nvPr/>
        </p:nvPicPr>
        <p:blipFill>
          <a:blip r:embed="rId4"/>
          <a:stretch>
            <a:fillRect/>
          </a:stretch>
        </p:blipFill>
        <p:spPr>
          <a:xfrm>
            <a:off x="2321879" y="1971206"/>
            <a:ext cx="3239110" cy="1087283"/>
          </a:xfrm>
          <a:prstGeom prst="rect">
            <a:avLst/>
          </a:prstGeom>
        </p:spPr>
      </p:pic>
      <p:pic>
        <p:nvPicPr>
          <p:cNvPr id="16" name="Picture 15">
            <a:extLst>
              <a:ext uri="{FF2B5EF4-FFF2-40B4-BE49-F238E27FC236}">
                <a16:creationId xmlns:a16="http://schemas.microsoft.com/office/drawing/2014/main" id="{61F4E5FE-2981-4971-9BB7-6E2479C7CD82}"/>
              </a:ext>
            </a:extLst>
          </p:cNvPr>
          <p:cNvPicPr>
            <a:picLocks noChangeAspect="1"/>
          </p:cNvPicPr>
          <p:nvPr/>
        </p:nvPicPr>
        <p:blipFill>
          <a:blip r:embed="rId5"/>
          <a:stretch>
            <a:fillRect/>
          </a:stretch>
        </p:blipFill>
        <p:spPr>
          <a:xfrm>
            <a:off x="6837279" y="1975069"/>
            <a:ext cx="2990996" cy="1139110"/>
          </a:xfrm>
          <a:prstGeom prst="rect">
            <a:avLst/>
          </a:prstGeom>
        </p:spPr>
      </p:pic>
      <p:sp>
        <p:nvSpPr>
          <p:cNvPr id="5" name="TextBox 4">
            <a:extLst>
              <a:ext uri="{FF2B5EF4-FFF2-40B4-BE49-F238E27FC236}">
                <a16:creationId xmlns:a16="http://schemas.microsoft.com/office/drawing/2014/main" id="{C2E82028-FE2F-310C-6747-D80E3C141E2E}"/>
              </a:ext>
            </a:extLst>
          </p:cNvPr>
          <p:cNvSpPr txBox="1"/>
          <p:nvPr/>
        </p:nvSpPr>
        <p:spPr>
          <a:xfrm>
            <a:off x="0" y="752926"/>
            <a:ext cx="12192000" cy="584775"/>
          </a:xfrm>
          <a:prstGeom prst="rect">
            <a:avLst/>
          </a:prstGeom>
          <a:solidFill>
            <a:srgbClr val="FF0000"/>
          </a:solidFill>
        </p:spPr>
        <p:style>
          <a:lnRef idx="0">
            <a:schemeClr val="accent5"/>
          </a:lnRef>
          <a:fillRef idx="3">
            <a:schemeClr val="accent5"/>
          </a:fillRef>
          <a:effectRef idx="3">
            <a:schemeClr val="accent5"/>
          </a:effectRef>
          <a:fontRef idx="minor">
            <a:schemeClr val="lt1"/>
          </a:fontRef>
        </p:style>
        <p:txBody>
          <a:bodyPr wrap="square">
            <a:spAutoFit/>
          </a:bodyPr>
          <a:lstStyle/>
          <a:p>
            <a:pPr algn="ctr"/>
            <a:r>
              <a:rPr lang="en-ZA" sz="3200" b="1" dirty="0">
                <a:solidFill>
                  <a:schemeClr val="bg1"/>
                </a:solidFill>
                <a:latin typeface="CIDFont+F3"/>
              </a:rPr>
              <a:t>Lenders – Information &amp; Criteria</a:t>
            </a:r>
            <a:endParaRPr lang="en-ZA" sz="3200" b="1" dirty="0">
              <a:solidFill>
                <a:schemeClr val="bg1"/>
              </a:solidFill>
            </a:endParaRPr>
          </a:p>
        </p:txBody>
      </p:sp>
      <p:sp>
        <p:nvSpPr>
          <p:cNvPr id="6" name="TextBox 5">
            <a:extLst>
              <a:ext uri="{FF2B5EF4-FFF2-40B4-BE49-F238E27FC236}">
                <a16:creationId xmlns:a16="http://schemas.microsoft.com/office/drawing/2014/main" id="{2333860C-8377-3772-D913-508F0FE78222}"/>
              </a:ext>
            </a:extLst>
          </p:cNvPr>
          <p:cNvSpPr txBox="1"/>
          <p:nvPr/>
        </p:nvSpPr>
        <p:spPr>
          <a:xfrm>
            <a:off x="2167111" y="3360606"/>
            <a:ext cx="3864711" cy="369332"/>
          </a:xfrm>
          <a:prstGeom prst="rect">
            <a:avLst/>
          </a:prstGeom>
          <a:noFill/>
        </p:spPr>
        <p:txBody>
          <a:bodyPr wrap="square" rtlCol="0">
            <a:spAutoFit/>
          </a:bodyPr>
          <a:lstStyle/>
          <a:p>
            <a:r>
              <a:rPr lang="en-ZA" dirty="0"/>
              <a:t>Evolution Finance (former Real People)</a:t>
            </a:r>
          </a:p>
        </p:txBody>
      </p:sp>
      <p:sp>
        <p:nvSpPr>
          <p:cNvPr id="7" name="TextBox 6">
            <a:extLst>
              <a:ext uri="{FF2B5EF4-FFF2-40B4-BE49-F238E27FC236}">
                <a16:creationId xmlns:a16="http://schemas.microsoft.com/office/drawing/2014/main" id="{4E94739D-E437-B9B6-E6FB-B31FAE40E330}"/>
              </a:ext>
            </a:extLst>
          </p:cNvPr>
          <p:cNvSpPr txBox="1"/>
          <p:nvPr/>
        </p:nvSpPr>
        <p:spPr>
          <a:xfrm>
            <a:off x="6723660" y="3360606"/>
            <a:ext cx="3218232" cy="369332"/>
          </a:xfrm>
          <a:prstGeom prst="rect">
            <a:avLst/>
          </a:prstGeom>
          <a:noFill/>
        </p:spPr>
        <p:txBody>
          <a:bodyPr wrap="square" rtlCol="0">
            <a:spAutoFit/>
          </a:bodyPr>
          <a:lstStyle/>
          <a:p>
            <a:pPr algn="ctr"/>
            <a:r>
              <a:rPr lang="en-ZA" dirty="0"/>
              <a:t>Kanga Finance (former </a:t>
            </a:r>
            <a:r>
              <a:rPr lang="en-ZA" dirty="0" err="1"/>
              <a:t>Lendcor</a:t>
            </a:r>
            <a:r>
              <a:rPr lang="en-ZA" dirty="0"/>
              <a:t>)</a:t>
            </a:r>
          </a:p>
        </p:txBody>
      </p:sp>
      <p:sp>
        <p:nvSpPr>
          <p:cNvPr id="8" name="TextBox 7">
            <a:extLst>
              <a:ext uri="{FF2B5EF4-FFF2-40B4-BE49-F238E27FC236}">
                <a16:creationId xmlns:a16="http://schemas.microsoft.com/office/drawing/2014/main" id="{24BD77FE-6AF3-5169-E25B-3203AB3E51C8}"/>
              </a:ext>
            </a:extLst>
          </p:cNvPr>
          <p:cNvSpPr txBox="1"/>
          <p:nvPr/>
        </p:nvSpPr>
        <p:spPr>
          <a:xfrm>
            <a:off x="6610043" y="5752843"/>
            <a:ext cx="3218232" cy="369332"/>
          </a:xfrm>
          <a:prstGeom prst="rect">
            <a:avLst/>
          </a:prstGeom>
          <a:noFill/>
        </p:spPr>
        <p:txBody>
          <a:bodyPr wrap="square" rtlCol="0">
            <a:spAutoFit/>
          </a:bodyPr>
          <a:lstStyle/>
          <a:p>
            <a:pPr algn="ctr"/>
            <a:r>
              <a:rPr lang="en-ZA" dirty="0"/>
              <a:t>Fin Finance (former Thuthukani)</a:t>
            </a:r>
          </a:p>
        </p:txBody>
      </p:sp>
      <p:sp>
        <p:nvSpPr>
          <p:cNvPr id="9" name="TextBox 8">
            <a:extLst>
              <a:ext uri="{FF2B5EF4-FFF2-40B4-BE49-F238E27FC236}">
                <a16:creationId xmlns:a16="http://schemas.microsoft.com/office/drawing/2014/main" id="{91A0B14E-4204-1D23-64AA-92CBB02C6D88}"/>
              </a:ext>
            </a:extLst>
          </p:cNvPr>
          <p:cNvSpPr txBox="1"/>
          <p:nvPr/>
        </p:nvSpPr>
        <p:spPr>
          <a:xfrm>
            <a:off x="2490350" y="5752843"/>
            <a:ext cx="3218232" cy="369332"/>
          </a:xfrm>
          <a:prstGeom prst="rect">
            <a:avLst/>
          </a:prstGeom>
          <a:noFill/>
        </p:spPr>
        <p:txBody>
          <a:bodyPr wrap="square" rtlCol="0">
            <a:spAutoFit/>
          </a:bodyPr>
          <a:lstStyle/>
          <a:p>
            <a:pPr algn="ctr"/>
            <a:r>
              <a:rPr lang="en-ZA" dirty="0"/>
              <a:t>Nedbank</a:t>
            </a:r>
          </a:p>
        </p:txBody>
      </p:sp>
    </p:spTree>
    <p:extLst>
      <p:ext uri="{BB962C8B-B14F-4D97-AF65-F5344CB8AC3E}">
        <p14:creationId xmlns:p14="http://schemas.microsoft.com/office/powerpoint/2010/main" val="314451834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2750948-96FB-48C2-94EF-A18ADF4C7687}"/>
              </a:ext>
            </a:extLst>
          </p:cNvPr>
          <p:cNvSpPr>
            <a:spLocks noGrp="1"/>
          </p:cNvSpPr>
          <p:nvPr>
            <p:ph type="body" idx="1"/>
          </p:nvPr>
        </p:nvSpPr>
        <p:spPr>
          <a:xfrm>
            <a:off x="333318" y="238539"/>
            <a:ext cx="11525363" cy="6380922"/>
          </a:xfrm>
        </p:spPr>
        <p:txBody>
          <a:bodyPr>
            <a:noAutofit/>
          </a:bodyPr>
          <a:lstStyle/>
          <a:p>
            <a:pPr marL="285750" indent="-285750" algn="l">
              <a:buFont typeface="Wingdings" panose="05000000000000000000" pitchFamily="2" charset="2"/>
              <a:buChar char="ü"/>
            </a:pPr>
            <a:r>
              <a:rPr lang="en-ZA" sz="1800" i="0" u="none" strike="noStrike" baseline="0" dirty="0">
                <a:solidFill>
                  <a:srgbClr val="393939"/>
                </a:solidFill>
                <a:latin typeface="Calibri" panose="020F0502020204030204" pitchFamily="34" charset="0"/>
                <a:cs typeface="Calibri" panose="020F0502020204030204" pitchFamily="34" charset="0"/>
              </a:rPr>
              <a:t>Offer up to </a:t>
            </a:r>
            <a:r>
              <a:rPr lang="en-ZA" sz="1800" b="1" i="0" u="none" strike="noStrike" baseline="0" dirty="0">
                <a:solidFill>
                  <a:srgbClr val="393939"/>
                </a:solidFill>
                <a:latin typeface="Calibri" panose="020F0502020204030204" pitchFamily="34" charset="0"/>
                <a:cs typeface="Calibri" panose="020F0502020204030204" pitchFamily="34" charset="0"/>
              </a:rPr>
              <a:t>R300,000.00</a:t>
            </a:r>
          </a:p>
          <a:p>
            <a:pPr marL="285750" indent="-285750" algn="l">
              <a:buFont typeface="Wingdings" panose="05000000000000000000" pitchFamily="2" charset="2"/>
              <a:buChar char="ü"/>
            </a:pPr>
            <a:r>
              <a:rPr lang="en-ZA" sz="1800" i="0" u="none" strike="noStrike" baseline="0" dirty="0">
                <a:solidFill>
                  <a:srgbClr val="393939"/>
                </a:solidFill>
                <a:latin typeface="Calibri" panose="020F0502020204030204" pitchFamily="34" charset="0"/>
                <a:cs typeface="Calibri" panose="020F0502020204030204" pitchFamily="34" charset="0"/>
              </a:rPr>
              <a:t>Offer </a:t>
            </a:r>
            <a:r>
              <a:rPr lang="en-ZA" sz="1800" b="1" i="0" u="none" strike="noStrike" baseline="0" dirty="0">
                <a:solidFill>
                  <a:srgbClr val="393939"/>
                </a:solidFill>
                <a:latin typeface="Calibri" panose="020F0502020204030204" pitchFamily="34" charset="0"/>
                <a:cs typeface="Calibri" panose="020F0502020204030204" pitchFamily="34" charset="0"/>
              </a:rPr>
              <a:t>consolidations</a:t>
            </a:r>
          </a:p>
          <a:p>
            <a:pPr marL="285750" indent="-285750" algn="l">
              <a:buFont typeface="Wingdings" panose="05000000000000000000" pitchFamily="2" charset="2"/>
              <a:buChar char="ü"/>
            </a:pPr>
            <a:r>
              <a:rPr lang="en-US" sz="1800" i="0" u="none" strike="noStrike" baseline="0" dirty="0">
                <a:solidFill>
                  <a:srgbClr val="393939"/>
                </a:solidFill>
                <a:latin typeface="Calibri" panose="020F0502020204030204" pitchFamily="34" charset="0"/>
                <a:cs typeface="Calibri" panose="020F0502020204030204" pitchFamily="34" charset="0"/>
              </a:rPr>
              <a:t>Offer up to </a:t>
            </a:r>
            <a:r>
              <a:rPr lang="en-US" sz="1800" b="1" i="0" u="none" strike="noStrike" baseline="0" dirty="0">
                <a:solidFill>
                  <a:srgbClr val="393939"/>
                </a:solidFill>
                <a:latin typeface="Calibri" panose="020F0502020204030204" pitchFamily="34" charset="0"/>
                <a:cs typeface="Calibri" panose="020F0502020204030204" pitchFamily="34" charset="0"/>
              </a:rPr>
              <a:t>72-month </a:t>
            </a:r>
            <a:r>
              <a:rPr lang="en-US" sz="1800" i="0" u="none" strike="noStrike" baseline="0" dirty="0">
                <a:solidFill>
                  <a:srgbClr val="393939"/>
                </a:solidFill>
                <a:latin typeface="Calibri" panose="020F0502020204030204" pitchFamily="34" charset="0"/>
                <a:cs typeface="Calibri" panose="020F0502020204030204" pitchFamily="34" charset="0"/>
              </a:rPr>
              <a:t>terms</a:t>
            </a:r>
          </a:p>
          <a:p>
            <a:pPr marL="285750" indent="-285750" algn="l">
              <a:buFont typeface="Wingdings" panose="05000000000000000000" pitchFamily="2" charset="2"/>
              <a:buChar char="ü"/>
            </a:pPr>
            <a:r>
              <a:rPr lang="en-US" sz="1800" i="0" u="none" strike="noStrike" baseline="0" dirty="0">
                <a:solidFill>
                  <a:srgbClr val="393939"/>
                </a:solidFill>
                <a:latin typeface="Calibri" panose="020F0502020204030204" pitchFamily="34" charset="0"/>
                <a:cs typeface="Calibri" panose="020F0502020204030204" pitchFamily="34" charset="0"/>
              </a:rPr>
              <a:t>Offer interest rates as low as </a:t>
            </a:r>
            <a:r>
              <a:rPr lang="en-US" sz="1800" b="1" i="0" u="none" strike="noStrike" baseline="0" dirty="0">
                <a:solidFill>
                  <a:srgbClr val="393939"/>
                </a:solidFill>
                <a:latin typeface="Calibri" panose="020F0502020204030204" pitchFamily="34" charset="0"/>
                <a:cs typeface="Calibri" panose="020F0502020204030204" pitchFamily="34" charset="0"/>
              </a:rPr>
              <a:t>27%</a:t>
            </a:r>
          </a:p>
          <a:p>
            <a:pPr marL="285750" indent="-285750" algn="l">
              <a:buFont typeface="Wingdings" panose="05000000000000000000" pitchFamily="2" charset="2"/>
              <a:buChar char="ü"/>
            </a:pPr>
            <a:r>
              <a:rPr lang="en-US" sz="1800" i="0" u="none" strike="noStrike" baseline="0" dirty="0">
                <a:solidFill>
                  <a:srgbClr val="393939"/>
                </a:solidFill>
                <a:latin typeface="Calibri" panose="020F0502020204030204" pitchFamily="34" charset="0"/>
                <a:cs typeface="Calibri" panose="020F0502020204030204" pitchFamily="34" charset="0"/>
              </a:rPr>
              <a:t>Offer to those that are </a:t>
            </a:r>
            <a:r>
              <a:rPr lang="en-US" sz="1800" b="1" i="0" u="none" strike="noStrike" baseline="0" dirty="0">
                <a:solidFill>
                  <a:srgbClr val="393939"/>
                </a:solidFill>
                <a:latin typeface="Calibri" panose="020F0502020204030204" pitchFamily="34" charset="0"/>
                <a:cs typeface="Calibri" panose="020F0502020204030204" pitchFamily="34" charset="0"/>
              </a:rPr>
              <a:t>self-employed </a:t>
            </a:r>
            <a:r>
              <a:rPr lang="en-US" sz="1800" i="0" u="none" strike="noStrike" baseline="0" dirty="0">
                <a:solidFill>
                  <a:srgbClr val="393939"/>
                </a:solidFill>
                <a:latin typeface="Calibri" panose="020F0502020204030204" pitchFamily="34" charset="0"/>
                <a:cs typeface="Calibri" panose="020F0502020204030204" pitchFamily="34" charset="0"/>
              </a:rPr>
              <a:t>as long as the client has a </a:t>
            </a:r>
          </a:p>
          <a:p>
            <a:pPr marL="742950" lvl="1" indent="-285750">
              <a:buFont typeface="Wingdings" panose="05000000000000000000" pitchFamily="2" charset="2"/>
              <a:buChar char="ü"/>
            </a:pPr>
            <a:r>
              <a:rPr lang="en-US" sz="1400" i="0" u="none" strike="noStrike" baseline="0" dirty="0">
                <a:solidFill>
                  <a:srgbClr val="393939"/>
                </a:solidFill>
                <a:latin typeface="Calibri" panose="020F0502020204030204" pitchFamily="34" charset="0"/>
                <a:cs typeface="Calibri" panose="020F0502020204030204" pitchFamily="34" charset="0"/>
              </a:rPr>
              <a:t>registered company, and </a:t>
            </a:r>
          </a:p>
          <a:p>
            <a:pPr marL="742950" lvl="1" indent="-285750">
              <a:buFont typeface="Wingdings" panose="05000000000000000000" pitchFamily="2" charset="2"/>
              <a:buChar char="ü"/>
            </a:pPr>
            <a:r>
              <a:rPr lang="en-US" sz="1400" i="0" u="none" strike="noStrike" baseline="0" dirty="0">
                <a:solidFill>
                  <a:srgbClr val="393939"/>
                </a:solidFill>
                <a:latin typeface="Calibri" panose="020F0502020204030204" pitchFamily="34" charset="0"/>
                <a:cs typeface="Calibri" panose="020F0502020204030204" pitchFamily="34" charset="0"/>
              </a:rPr>
              <a:t>transfers at least R10,000.00 per month to his/her personal bank account, </a:t>
            </a:r>
          </a:p>
          <a:p>
            <a:pPr marL="742950" lvl="1" indent="-285750">
              <a:buFont typeface="Wingdings" panose="05000000000000000000" pitchFamily="2" charset="2"/>
              <a:buChar char="ü"/>
            </a:pPr>
            <a:r>
              <a:rPr lang="en-US" sz="1400" i="0" u="none" strike="noStrike" baseline="0" dirty="0">
                <a:solidFill>
                  <a:srgbClr val="393939"/>
                </a:solidFill>
                <a:latin typeface="Calibri" panose="020F0502020204030204" pitchFamily="34" charset="0"/>
                <a:cs typeface="Calibri" panose="020F0502020204030204" pitchFamily="34" charset="0"/>
              </a:rPr>
              <a:t>he/she must be able to create a payslip that corresponds with the amount transferred per month.</a:t>
            </a:r>
          </a:p>
          <a:p>
            <a:pPr marL="285750" indent="-285750" algn="l">
              <a:buFont typeface="Wingdings" panose="05000000000000000000" pitchFamily="2" charset="2"/>
              <a:buChar char="ü"/>
            </a:pPr>
            <a:r>
              <a:rPr lang="en-US" sz="1800" i="0" u="none" strike="noStrike" baseline="0" dirty="0">
                <a:solidFill>
                  <a:srgbClr val="393939"/>
                </a:solidFill>
                <a:latin typeface="Calibri" panose="020F0502020204030204" pitchFamily="34" charset="0"/>
                <a:cs typeface="Calibri" panose="020F0502020204030204" pitchFamily="34" charset="0"/>
              </a:rPr>
              <a:t>Offer to </a:t>
            </a:r>
            <a:r>
              <a:rPr lang="en-US" sz="1800" b="1" i="0" u="none" strike="noStrike" baseline="0" dirty="0">
                <a:solidFill>
                  <a:srgbClr val="393939"/>
                </a:solidFill>
                <a:latin typeface="Calibri" panose="020F0502020204030204" pitchFamily="34" charset="0"/>
                <a:cs typeface="Calibri" panose="020F0502020204030204" pitchFamily="34" charset="0"/>
              </a:rPr>
              <a:t>monthly </a:t>
            </a:r>
            <a:r>
              <a:rPr lang="en-US" sz="1800" i="0" u="none" strike="noStrike" baseline="0" dirty="0">
                <a:solidFill>
                  <a:srgbClr val="393939"/>
                </a:solidFill>
                <a:latin typeface="Calibri" panose="020F0502020204030204" pitchFamily="34" charset="0"/>
                <a:cs typeface="Calibri" panose="020F0502020204030204" pitchFamily="34" charset="0"/>
              </a:rPr>
              <a:t>and </a:t>
            </a:r>
            <a:r>
              <a:rPr lang="en-US" sz="1800" b="1" i="0" u="none" strike="noStrike" baseline="0" dirty="0">
                <a:solidFill>
                  <a:srgbClr val="393939"/>
                </a:solidFill>
                <a:latin typeface="Calibri" panose="020F0502020204030204" pitchFamily="34" charset="0"/>
                <a:cs typeface="Calibri" panose="020F0502020204030204" pitchFamily="34" charset="0"/>
              </a:rPr>
              <a:t>weekly </a:t>
            </a:r>
            <a:r>
              <a:rPr lang="en-US" sz="1800" i="0" u="none" strike="noStrike" baseline="0" dirty="0">
                <a:solidFill>
                  <a:srgbClr val="393939"/>
                </a:solidFill>
                <a:latin typeface="Calibri" panose="020F0502020204030204" pitchFamily="34" charset="0"/>
                <a:cs typeface="Calibri" panose="020F0502020204030204" pitchFamily="34" charset="0"/>
              </a:rPr>
              <a:t>earners, DO NOT offer to fortnightly earners</a:t>
            </a:r>
          </a:p>
          <a:p>
            <a:pPr marL="285750" indent="-285750" algn="l">
              <a:buFont typeface="Wingdings" panose="05000000000000000000" pitchFamily="2" charset="2"/>
              <a:buChar char="ü"/>
            </a:pPr>
            <a:r>
              <a:rPr lang="en-US" sz="1800" i="0" u="none" strike="noStrike" baseline="0" dirty="0">
                <a:solidFill>
                  <a:srgbClr val="393939"/>
                </a:solidFill>
                <a:latin typeface="Calibri" panose="020F0502020204030204" pitchFamily="34" charset="0"/>
                <a:cs typeface="Calibri" panose="020F0502020204030204" pitchFamily="34" charset="0"/>
              </a:rPr>
              <a:t>Offer </a:t>
            </a:r>
            <a:r>
              <a:rPr lang="en-US" sz="1800" b="1" i="0" u="none" strike="noStrike" baseline="0" dirty="0">
                <a:solidFill>
                  <a:srgbClr val="393939"/>
                </a:solidFill>
                <a:latin typeface="Calibri" panose="020F0502020204030204" pitchFamily="34" charset="0"/>
                <a:cs typeface="Calibri" panose="020F0502020204030204" pitchFamily="34" charset="0"/>
              </a:rPr>
              <a:t>cash </a:t>
            </a:r>
            <a:r>
              <a:rPr lang="en-US" sz="1800" i="0" u="none" strike="noStrike" baseline="0" dirty="0">
                <a:solidFill>
                  <a:srgbClr val="393939"/>
                </a:solidFill>
                <a:latin typeface="Calibri" panose="020F0502020204030204" pitchFamily="34" charset="0"/>
                <a:cs typeface="Calibri" panose="020F0502020204030204" pitchFamily="34" charset="0"/>
              </a:rPr>
              <a:t>portion (</a:t>
            </a:r>
            <a:r>
              <a:rPr lang="en-US" sz="1800" b="1" i="0" u="none" strike="noStrike" baseline="0" dirty="0">
                <a:solidFill>
                  <a:srgbClr val="393939"/>
                </a:solidFill>
                <a:latin typeface="Calibri" panose="020F0502020204030204" pitchFamily="34" charset="0"/>
                <a:cs typeface="Calibri" panose="020F0502020204030204" pitchFamily="34" charset="0"/>
              </a:rPr>
              <a:t>not limited</a:t>
            </a:r>
            <a:r>
              <a:rPr lang="en-US" sz="1800" i="0" u="none" strike="noStrike" baseline="0" dirty="0">
                <a:solidFill>
                  <a:srgbClr val="393939"/>
                </a:solidFill>
                <a:latin typeface="Calibri" panose="020F0502020204030204" pitchFamily="34" charset="0"/>
                <a:cs typeface="Calibri" panose="020F0502020204030204" pitchFamily="34" charset="0"/>
              </a:rPr>
              <a:t>)</a:t>
            </a:r>
          </a:p>
          <a:p>
            <a:pPr marL="285750" indent="-285750" algn="l">
              <a:buFont typeface="Wingdings" panose="05000000000000000000" pitchFamily="2" charset="2"/>
              <a:buChar char="ü"/>
            </a:pPr>
            <a:r>
              <a:rPr lang="en-US" sz="1800" b="1" i="0" u="none" strike="noStrike" baseline="0" dirty="0">
                <a:solidFill>
                  <a:srgbClr val="393939"/>
                </a:solidFill>
                <a:latin typeface="Calibri" panose="020F0502020204030204" pitchFamily="34" charset="0"/>
                <a:cs typeface="Calibri" panose="020F0502020204030204" pitchFamily="34" charset="0"/>
              </a:rPr>
              <a:t>Basic </a:t>
            </a:r>
            <a:r>
              <a:rPr lang="en-US" sz="1800" i="0" u="none" strike="noStrike" baseline="0" dirty="0">
                <a:solidFill>
                  <a:srgbClr val="393939"/>
                </a:solidFill>
                <a:latin typeface="Calibri" panose="020F0502020204030204" pitchFamily="34" charset="0"/>
                <a:cs typeface="Calibri" panose="020F0502020204030204" pitchFamily="34" charset="0"/>
              </a:rPr>
              <a:t>salary needs to be at least </a:t>
            </a:r>
            <a:r>
              <a:rPr lang="en-US" sz="1800" b="1" i="0" u="none" strike="noStrike" baseline="0" dirty="0">
                <a:solidFill>
                  <a:srgbClr val="393939"/>
                </a:solidFill>
                <a:latin typeface="Calibri" panose="020F0502020204030204" pitchFamily="34" charset="0"/>
                <a:cs typeface="Calibri" panose="020F0502020204030204" pitchFamily="34" charset="0"/>
              </a:rPr>
              <a:t>R10,000.00 per month </a:t>
            </a:r>
            <a:r>
              <a:rPr lang="en-US" sz="1800" i="0" u="none" strike="noStrike" baseline="0" dirty="0">
                <a:solidFill>
                  <a:srgbClr val="393939"/>
                </a:solidFill>
                <a:latin typeface="Calibri" panose="020F0502020204030204" pitchFamily="34" charset="0"/>
                <a:cs typeface="Calibri" panose="020F0502020204030204" pitchFamily="34" charset="0"/>
              </a:rPr>
              <a:t>(Non-bankers)</a:t>
            </a:r>
          </a:p>
          <a:p>
            <a:pPr marL="285750" indent="-285750" algn="l">
              <a:buFont typeface="Wingdings" panose="05000000000000000000" pitchFamily="2" charset="2"/>
              <a:buChar char="ü"/>
            </a:pPr>
            <a:r>
              <a:rPr lang="en-US" sz="1800" b="1" i="0" u="none" strike="noStrike" baseline="0" dirty="0">
                <a:solidFill>
                  <a:srgbClr val="393939"/>
                </a:solidFill>
                <a:latin typeface="Calibri" panose="020F0502020204030204" pitchFamily="34" charset="0"/>
                <a:cs typeface="Calibri" panose="020F0502020204030204" pitchFamily="34" charset="0"/>
              </a:rPr>
              <a:t>Basic </a:t>
            </a:r>
            <a:r>
              <a:rPr lang="en-US" sz="1800" i="0" u="none" strike="noStrike" baseline="0" dirty="0">
                <a:solidFill>
                  <a:srgbClr val="393939"/>
                </a:solidFill>
                <a:latin typeface="Calibri" panose="020F0502020204030204" pitchFamily="34" charset="0"/>
                <a:cs typeface="Calibri" panose="020F0502020204030204" pitchFamily="34" charset="0"/>
              </a:rPr>
              <a:t>salary needs to be at least </a:t>
            </a:r>
            <a:r>
              <a:rPr lang="en-US" sz="1800" b="1" i="0" u="none" strike="noStrike" baseline="0" dirty="0">
                <a:solidFill>
                  <a:srgbClr val="393939"/>
                </a:solidFill>
                <a:latin typeface="Calibri" panose="020F0502020204030204" pitchFamily="34" charset="0"/>
                <a:cs typeface="Calibri" panose="020F0502020204030204" pitchFamily="34" charset="0"/>
              </a:rPr>
              <a:t>R5,000.00 per month </a:t>
            </a:r>
            <a:r>
              <a:rPr lang="en-US" sz="1800" i="0" u="none" strike="noStrike" baseline="0" dirty="0">
                <a:solidFill>
                  <a:srgbClr val="393939"/>
                </a:solidFill>
                <a:latin typeface="Calibri" panose="020F0502020204030204" pitchFamily="34" charset="0"/>
                <a:cs typeface="Calibri" panose="020F0502020204030204" pitchFamily="34" charset="0"/>
              </a:rPr>
              <a:t>(bankers)</a:t>
            </a:r>
          </a:p>
          <a:p>
            <a:pPr marL="285750" indent="-285750" algn="l">
              <a:buFont typeface="Wingdings" panose="05000000000000000000" pitchFamily="2" charset="2"/>
              <a:buChar char="ü"/>
            </a:pPr>
            <a:r>
              <a:rPr lang="en-US" sz="1800" b="1" i="0" u="none" strike="noStrike" baseline="0" dirty="0">
                <a:solidFill>
                  <a:srgbClr val="393939"/>
                </a:solidFill>
                <a:latin typeface="Calibri" panose="020F0502020204030204" pitchFamily="34" charset="0"/>
                <a:cs typeface="Calibri" panose="020F0502020204030204" pitchFamily="34" charset="0"/>
              </a:rPr>
              <a:t>Age limit of 65 years old</a:t>
            </a:r>
            <a:r>
              <a:rPr lang="en-US" sz="1800" i="0" u="none" strike="noStrike" baseline="0" dirty="0">
                <a:solidFill>
                  <a:srgbClr val="393939"/>
                </a:solidFill>
                <a:latin typeface="Calibri" panose="020F0502020204030204" pitchFamily="34" charset="0"/>
                <a:cs typeface="Calibri" panose="020F0502020204030204" pitchFamily="34" charset="0"/>
              </a:rPr>
              <a:t> - will assist pensioners under 65</a:t>
            </a:r>
          </a:p>
          <a:p>
            <a:pPr marL="285750" indent="-285750" algn="l">
              <a:buFont typeface="Wingdings" panose="05000000000000000000" pitchFamily="2" charset="2"/>
              <a:buChar char="ü"/>
            </a:pPr>
            <a:r>
              <a:rPr lang="en-US" sz="1800" i="0" u="none" strike="noStrike" baseline="0" dirty="0">
                <a:solidFill>
                  <a:srgbClr val="393939"/>
                </a:solidFill>
                <a:latin typeface="Calibri" panose="020F0502020204030204" pitchFamily="34" charset="0"/>
                <a:cs typeface="Calibri" panose="020F0502020204030204" pitchFamily="34" charset="0"/>
              </a:rPr>
              <a:t>Generally take 2 days to a week to pay out (can be a couple of hours if clean application)</a:t>
            </a:r>
          </a:p>
          <a:p>
            <a:pPr marL="285750" indent="-285750" algn="l">
              <a:buFont typeface="Wingdings" panose="05000000000000000000" pitchFamily="2" charset="2"/>
              <a:buChar char="ü"/>
            </a:pPr>
            <a:r>
              <a:rPr lang="en-US" sz="1800" i="0" u="none" strike="noStrike" baseline="0" dirty="0">
                <a:solidFill>
                  <a:srgbClr val="393939"/>
                </a:solidFill>
                <a:latin typeface="Calibri" panose="020F0502020204030204" pitchFamily="34" charset="0"/>
                <a:cs typeface="Calibri" panose="020F0502020204030204" pitchFamily="34" charset="0"/>
              </a:rPr>
              <a:t>If the </a:t>
            </a:r>
            <a:r>
              <a:rPr lang="en-US" sz="1800" b="1" i="0" u="none" strike="noStrike" baseline="0" dirty="0">
                <a:solidFill>
                  <a:srgbClr val="393939"/>
                </a:solidFill>
                <a:latin typeface="Calibri" panose="020F0502020204030204" pitchFamily="34" charset="0"/>
                <a:cs typeface="Calibri" panose="020F0502020204030204" pitchFamily="34" charset="0"/>
              </a:rPr>
              <a:t>employer does not have a landline</a:t>
            </a:r>
            <a:r>
              <a:rPr lang="en-US" sz="1800" i="0" u="none" strike="noStrike" baseline="0" dirty="0">
                <a:solidFill>
                  <a:srgbClr val="393939"/>
                </a:solidFill>
                <a:latin typeface="Calibri" panose="020F0502020204030204" pitchFamily="34" charset="0"/>
                <a:cs typeface="Calibri" panose="020F0502020204030204" pitchFamily="34" charset="0"/>
              </a:rPr>
              <a:t>, the client will have to produce a letter confirming employment (letter must be on a company letterhead, dated, stamped and signed)</a:t>
            </a:r>
          </a:p>
          <a:p>
            <a:pPr marL="285750" indent="-285750" algn="l">
              <a:buFont typeface="Wingdings" panose="05000000000000000000" pitchFamily="2" charset="2"/>
              <a:buChar char="ü"/>
            </a:pPr>
            <a:r>
              <a:rPr lang="en-US" sz="1800" i="0" u="none" strike="noStrike" baseline="0" dirty="0">
                <a:solidFill>
                  <a:srgbClr val="393939"/>
                </a:solidFill>
                <a:latin typeface="Calibri" panose="020F0502020204030204" pitchFamily="34" charset="0"/>
                <a:cs typeface="Calibri" panose="020F0502020204030204" pitchFamily="34" charset="0"/>
              </a:rPr>
              <a:t>Are </a:t>
            </a:r>
            <a:r>
              <a:rPr lang="en-US" sz="1800" b="1" i="0" u="none" strike="noStrike" baseline="0" dirty="0">
                <a:solidFill>
                  <a:srgbClr val="393939"/>
                </a:solidFill>
                <a:latin typeface="Calibri" panose="020F0502020204030204" pitchFamily="34" charset="0"/>
                <a:cs typeface="Calibri" panose="020F0502020204030204" pitchFamily="34" charset="0"/>
              </a:rPr>
              <a:t>stricter </a:t>
            </a:r>
            <a:r>
              <a:rPr lang="en-US" sz="1800" i="0" u="none" strike="noStrike" baseline="0" dirty="0">
                <a:solidFill>
                  <a:srgbClr val="393939"/>
                </a:solidFill>
                <a:latin typeface="Calibri" panose="020F0502020204030204" pitchFamily="34" charset="0"/>
                <a:cs typeface="Calibri" panose="020F0502020204030204" pitchFamily="34" charset="0"/>
              </a:rPr>
              <a:t>when it comes to </a:t>
            </a:r>
            <a:r>
              <a:rPr lang="en-US" sz="1800" b="1" i="0" u="none" strike="noStrike" baseline="0" dirty="0">
                <a:solidFill>
                  <a:srgbClr val="393939"/>
                </a:solidFill>
                <a:latin typeface="Calibri" panose="020F0502020204030204" pitchFamily="34" charset="0"/>
                <a:cs typeface="Calibri" panose="020F0502020204030204" pitchFamily="34" charset="0"/>
              </a:rPr>
              <a:t>creditworthiness </a:t>
            </a:r>
            <a:r>
              <a:rPr lang="en-US" sz="1800" i="0" u="none" strike="noStrike" baseline="0" dirty="0">
                <a:solidFill>
                  <a:srgbClr val="393939"/>
                </a:solidFill>
                <a:latin typeface="Calibri" panose="020F0502020204030204" pitchFamily="34" charset="0"/>
                <a:cs typeface="Calibri" panose="020F0502020204030204" pitchFamily="34" charset="0"/>
              </a:rPr>
              <a:t>and will not give an offer if the client has applied or is in the process of applying for finance elsewhere</a:t>
            </a:r>
          </a:p>
          <a:p>
            <a:pPr marL="285750" indent="-285750" algn="l">
              <a:buFont typeface="Wingdings" panose="05000000000000000000" pitchFamily="2" charset="2"/>
              <a:buChar char="ü"/>
            </a:pPr>
            <a:r>
              <a:rPr lang="en-US" sz="1800" i="0" u="none" strike="noStrike" baseline="0" dirty="0">
                <a:solidFill>
                  <a:srgbClr val="393939"/>
                </a:solidFill>
                <a:latin typeface="Calibri" panose="020F0502020204030204" pitchFamily="34" charset="0"/>
                <a:cs typeface="Calibri" panose="020F0502020204030204" pitchFamily="34" charset="0"/>
              </a:rPr>
              <a:t>As Nedbank are generally the strictest, but also </a:t>
            </a:r>
            <a:r>
              <a:rPr lang="en-US" sz="1800" b="1" i="0" u="none" strike="noStrike" baseline="0" dirty="0">
                <a:solidFill>
                  <a:srgbClr val="393939"/>
                </a:solidFill>
                <a:latin typeface="Calibri" panose="020F0502020204030204" pitchFamily="34" charset="0"/>
                <a:cs typeface="Calibri" panose="020F0502020204030204" pitchFamily="34" charset="0"/>
              </a:rPr>
              <a:t>offer the best rates</a:t>
            </a:r>
            <a:endParaRPr lang="en-ZA" sz="1800" dirty="0">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81C32B13-5977-469C-BAAC-FE635B6E9C2A}"/>
              </a:ext>
            </a:extLst>
          </p:cNvPr>
          <p:cNvSpPr txBox="1"/>
          <p:nvPr/>
        </p:nvSpPr>
        <p:spPr>
          <a:xfrm flipH="1">
            <a:off x="8877948" y="2063939"/>
            <a:ext cx="2807446" cy="2308324"/>
          </a:xfrm>
          <a:prstGeom prst="rect">
            <a:avLst/>
          </a:prstGeom>
          <a:solidFill>
            <a:srgbClr val="385723"/>
          </a:solidFill>
        </p:spPr>
        <p:txBody>
          <a:bodyPr wrap="square">
            <a:spAutoFit/>
          </a:bodyPr>
          <a:lstStyle/>
          <a:p>
            <a:pPr algn="just"/>
            <a:r>
              <a:rPr lang="en-US" dirty="0">
                <a:solidFill>
                  <a:schemeClr val="bg1"/>
                </a:solidFill>
              </a:rPr>
              <a:t>**The offer that comes back from Nedbank (if there is one) is </a:t>
            </a:r>
            <a:r>
              <a:rPr lang="en-US" b="1" dirty="0">
                <a:solidFill>
                  <a:schemeClr val="bg1"/>
                </a:solidFill>
              </a:rPr>
              <a:t>valid for 7 days</a:t>
            </a:r>
            <a:r>
              <a:rPr lang="en-US" dirty="0">
                <a:solidFill>
                  <a:schemeClr val="bg1"/>
                </a:solidFill>
              </a:rPr>
              <a:t>, after that it will fall away and the client will have to reapply. The client is not guaranteed to receive the same offer the next time.**</a:t>
            </a:r>
          </a:p>
        </p:txBody>
      </p:sp>
      <p:pic>
        <p:nvPicPr>
          <p:cNvPr id="6" name="Picture 5">
            <a:extLst>
              <a:ext uri="{FF2B5EF4-FFF2-40B4-BE49-F238E27FC236}">
                <a16:creationId xmlns:a16="http://schemas.microsoft.com/office/drawing/2014/main" id="{6FDE2112-E36B-4F48-9016-FC26448F854E}"/>
              </a:ext>
            </a:extLst>
          </p:cNvPr>
          <p:cNvPicPr>
            <a:picLocks noChangeAspect="1"/>
          </p:cNvPicPr>
          <p:nvPr/>
        </p:nvPicPr>
        <p:blipFill>
          <a:blip r:embed="rId2"/>
          <a:stretch>
            <a:fillRect/>
          </a:stretch>
        </p:blipFill>
        <p:spPr>
          <a:xfrm>
            <a:off x="8775394" y="238539"/>
            <a:ext cx="3012555" cy="1581270"/>
          </a:xfrm>
          <a:prstGeom prst="rect">
            <a:avLst/>
          </a:prstGeom>
        </p:spPr>
      </p:pic>
    </p:spTree>
    <p:extLst>
      <p:ext uri="{BB962C8B-B14F-4D97-AF65-F5344CB8AC3E}">
        <p14:creationId xmlns:p14="http://schemas.microsoft.com/office/powerpoint/2010/main" val="335472595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D9A24B81-CEB8-4A3A-8460-76256F702ED3}"/>
              </a:ext>
            </a:extLst>
          </p:cNvPr>
          <p:cNvPicPr>
            <a:picLocks noGrp="1" noChangeAspect="1"/>
          </p:cNvPicPr>
          <p:nvPr>
            <p:ph idx="1"/>
          </p:nvPr>
        </p:nvPicPr>
        <p:blipFill>
          <a:blip r:embed="rId2"/>
          <a:stretch>
            <a:fillRect/>
          </a:stretch>
        </p:blipFill>
        <p:spPr>
          <a:xfrm>
            <a:off x="477697" y="335845"/>
            <a:ext cx="3417407" cy="765050"/>
          </a:xfrm>
        </p:spPr>
      </p:pic>
      <p:sp>
        <p:nvSpPr>
          <p:cNvPr id="4" name="Text Placeholder 3">
            <a:extLst>
              <a:ext uri="{FF2B5EF4-FFF2-40B4-BE49-F238E27FC236}">
                <a16:creationId xmlns:a16="http://schemas.microsoft.com/office/drawing/2014/main" id="{FCE83F2F-FC06-4426-A56D-89A0601542F7}"/>
              </a:ext>
            </a:extLst>
          </p:cNvPr>
          <p:cNvSpPr>
            <a:spLocks noGrp="1"/>
          </p:cNvSpPr>
          <p:nvPr>
            <p:ph type="body" sz="half" idx="2"/>
          </p:nvPr>
        </p:nvSpPr>
        <p:spPr>
          <a:xfrm>
            <a:off x="344557" y="1470991"/>
            <a:ext cx="4346713" cy="5051164"/>
          </a:xfrm>
          <a:solidFill>
            <a:srgbClr val="002060"/>
          </a:solidFill>
        </p:spPr>
        <p:txBody>
          <a:bodyPr>
            <a:normAutofit/>
          </a:bodyPr>
          <a:lstStyle/>
          <a:p>
            <a:pPr algn="l"/>
            <a:r>
              <a:rPr lang="en-US" sz="1800" b="1" u="sng" dirty="0">
                <a:solidFill>
                  <a:schemeClr val="bg1"/>
                </a:solidFill>
              </a:rPr>
              <a:t>ADVANTAGE: </a:t>
            </a:r>
          </a:p>
          <a:p>
            <a:pPr algn="l"/>
            <a:r>
              <a:rPr lang="en-US" sz="1800" dirty="0">
                <a:solidFill>
                  <a:schemeClr val="bg1"/>
                </a:solidFill>
              </a:rPr>
              <a:t>The </a:t>
            </a:r>
            <a:r>
              <a:rPr lang="en-US" sz="1800" b="1" dirty="0">
                <a:solidFill>
                  <a:schemeClr val="bg1"/>
                </a:solidFill>
              </a:rPr>
              <a:t>Flexibuild Loan </a:t>
            </a:r>
            <a:r>
              <a:rPr lang="en-US" sz="1800" dirty="0">
                <a:solidFill>
                  <a:schemeClr val="bg1"/>
                </a:solidFill>
              </a:rPr>
              <a:t>can assist with a client who is unsure HOW MUCH they want to take, or HOW MUCH they can afford to pay. </a:t>
            </a:r>
          </a:p>
          <a:p>
            <a:pPr algn="l"/>
            <a:r>
              <a:rPr lang="en-US" sz="1800" dirty="0">
                <a:solidFill>
                  <a:schemeClr val="bg1"/>
                </a:solidFill>
              </a:rPr>
              <a:t>A client could qualify for say, R100,000.00 but only need R50,000.00 for now.</a:t>
            </a:r>
          </a:p>
          <a:p>
            <a:pPr algn="l"/>
            <a:r>
              <a:rPr lang="en-US" sz="1800" dirty="0">
                <a:solidFill>
                  <a:schemeClr val="bg1"/>
                </a:solidFill>
              </a:rPr>
              <a:t>The facility for R100,000.00 is then opened, but an initial “drawdown” of say R50,000,00 is done. </a:t>
            </a:r>
          </a:p>
          <a:p>
            <a:pPr algn="l"/>
            <a:r>
              <a:rPr lang="en-US" sz="1800" dirty="0">
                <a:solidFill>
                  <a:schemeClr val="bg1"/>
                </a:solidFill>
              </a:rPr>
              <a:t>T</a:t>
            </a:r>
            <a:r>
              <a:rPr lang="en-ZA" sz="1800" dirty="0">
                <a:solidFill>
                  <a:schemeClr val="bg1"/>
                </a:solidFill>
              </a:rPr>
              <a:t>he instalments are then calculated </a:t>
            </a:r>
            <a:r>
              <a:rPr lang="en-US" sz="1800" dirty="0">
                <a:solidFill>
                  <a:schemeClr val="bg1"/>
                </a:solidFill>
              </a:rPr>
              <a:t>on the R50,000.00, instead of the full R100,000.00. </a:t>
            </a:r>
          </a:p>
          <a:p>
            <a:pPr algn="l"/>
            <a:r>
              <a:rPr lang="en-US" sz="1800" dirty="0">
                <a:solidFill>
                  <a:schemeClr val="bg1"/>
                </a:solidFill>
              </a:rPr>
              <a:t>And client has access or is allowed to draw down the other R50 000 all at once or in stages for the following 6 months, upon which, the </a:t>
            </a:r>
            <a:r>
              <a:rPr lang="en-US" sz="1800" dirty="0" err="1">
                <a:solidFill>
                  <a:schemeClr val="bg1"/>
                </a:solidFill>
              </a:rPr>
              <a:t>Flexibuild</a:t>
            </a:r>
            <a:r>
              <a:rPr lang="en-US" sz="1800" dirty="0">
                <a:solidFill>
                  <a:schemeClr val="bg1"/>
                </a:solidFill>
              </a:rPr>
              <a:t> facility will expire and the client will pay back only what was used. </a:t>
            </a:r>
          </a:p>
          <a:p>
            <a:pPr algn="l"/>
            <a:endParaRPr lang="en-ZA" dirty="0">
              <a:solidFill>
                <a:schemeClr val="bg1"/>
              </a:solidFill>
              <a:highlight>
                <a:srgbClr val="FF0000"/>
              </a:highlight>
            </a:endParaRPr>
          </a:p>
        </p:txBody>
      </p:sp>
      <p:sp>
        <p:nvSpPr>
          <p:cNvPr id="8" name="TextBox 7">
            <a:extLst>
              <a:ext uri="{FF2B5EF4-FFF2-40B4-BE49-F238E27FC236}">
                <a16:creationId xmlns:a16="http://schemas.microsoft.com/office/drawing/2014/main" id="{6D312792-C92F-4653-9B22-6CB150A7CEA5}"/>
              </a:ext>
            </a:extLst>
          </p:cNvPr>
          <p:cNvSpPr txBox="1"/>
          <p:nvPr/>
        </p:nvSpPr>
        <p:spPr>
          <a:xfrm>
            <a:off x="4969565" y="612845"/>
            <a:ext cx="7100542" cy="5909310"/>
          </a:xfrm>
          <a:prstGeom prst="rect">
            <a:avLst/>
          </a:prstGeom>
          <a:noFill/>
        </p:spPr>
        <p:txBody>
          <a:bodyPr wrap="square">
            <a:spAutoFit/>
          </a:bodyPr>
          <a:lstStyle/>
          <a:p>
            <a:pPr marL="285750" indent="-285750" algn="l">
              <a:buFont typeface="Wingdings" panose="05000000000000000000" pitchFamily="2" charset="2"/>
              <a:buChar char="ü"/>
            </a:pPr>
            <a:r>
              <a:rPr lang="en-ZA" sz="1800" i="0" u="none" strike="noStrike" baseline="0" dirty="0">
                <a:solidFill>
                  <a:srgbClr val="393939"/>
                </a:solidFill>
                <a:latin typeface="Calibri" panose="020F0502020204030204" pitchFamily="34" charset="0"/>
                <a:cs typeface="Calibri" panose="020F0502020204030204" pitchFamily="34" charset="0"/>
              </a:rPr>
              <a:t>Offer up to </a:t>
            </a:r>
            <a:r>
              <a:rPr lang="en-ZA" sz="1800" b="1" i="0" u="none" strike="noStrike" baseline="0" dirty="0">
                <a:solidFill>
                  <a:srgbClr val="393939"/>
                </a:solidFill>
                <a:latin typeface="Calibri" panose="020F0502020204030204" pitchFamily="34" charset="0"/>
                <a:cs typeface="Calibri" panose="020F0502020204030204" pitchFamily="34" charset="0"/>
              </a:rPr>
              <a:t>R175,000.00</a:t>
            </a:r>
            <a:br>
              <a:rPr lang="en-ZA" sz="1800" b="1" i="0" u="none" strike="noStrike" baseline="0" dirty="0">
                <a:solidFill>
                  <a:srgbClr val="393939"/>
                </a:solidFill>
                <a:latin typeface="Calibri" panose="020F0502020204030204" pitchFamily="34" charset="0"/>
                <a:cs typeface="Calibri" panose="020F0502020204030204" pitchFamily="34" charset="0"/>
              </a:rPr>
            </a:br>
            <a:endParaRPr lang="en-ZA" sz="1800" b="1" i="0" u="none" strike="noStrike" baseline="0" dirty="0">
              <a:solidFill>
                <a:srgbClr val="393939"/>
              </a:solidFill>
              <a:latin typeface="Calibri" panose="020F0502020204030204" pitchFamily="34" charset="0"/>
              <a:cs typeface="Calibri" panose="020F0502020204030204" pitchFamily="34" charset="0"/>
            </a:endParaRPr>
          </a:p>
          <a:p>
            <a:pPr marL="285750" indent="-285750" algn="l">
              <a:buFont typeface="Wingdings" panose="05000000000000000000" pitchFamily="2" charset="2"/>
              <a:buChar char="ü"/>
            </a:pPr>
            <a:r>
              <a:rPr lang="en-US" sz="1800" i="0" u="none" strike="noStrike" baseline="0" dirty="0">
                <a:solidFill>
                  <a:srgbClr val="393939"/>
                </a:solidFill>
                <a:latin typeface="Calibri" panose="020F0502020204030204" pitchFamily="34" charset="0"/>
                <a:cs typeface="Calibri" panose="020F0502020204030204" pitchFamily="34" charset="0"/>
              </a:rPr>
              <a:t>Offer up to </a:t>
            </a:r>
            <a:r>
              <a:rPr lang="en-US" sz="1800" b="1" i="0" u="none" strike="noStrike" baseline="0" dirty="0">
                <a:solidFill>
                  <a:srgbClr val="393939"/>
                </a:solidFill>
                <a:latin typeface="Calibri" panose="020F0502020204030204" pitchFamily="34" charset="0"/>
                <a:cs typeface="Calibri" panose="020F0502020204030204" pitchFamily="34" charset="0"/>
              </a:rPr>
              <a:t>60-month </a:t>
            </a:r>
            <a:r>
              <a:rPr lang="en-US" sz="1800" i="0" u="none" strike="noStrike" baseline="0" dirty="0">
                <a:solidFill>
                  <a:srgbClr val="393939"/>
                </a:solidFill>
                <a:latin typeface="Calibri" panose="020F0502020204030204" pitchFamily="34" charset="0"/>
                <a:cs typeface="Calibri" panose="020F0502020204030204" pitchFamily="34" charset="0"/>
              </a:rPr>
              <a:t>terms</a:t>
            </a:r>
            <a:br>
              <a:rPr lang="en-US" sz="1800" i="0" u="none" strike="noStrike" baseline="0" dirty="0">
                <a:solidFill>
                  <a:srgbClr val="393939"/>
                </a:solidFill>
                <a:latin typeface="Calibri" panose="020F0502020204030204" pitchFamily="34" charset="0"/>
                <a:cs typeface="Calibri" panose="020F0502020204030204" pitchFamily="34" charset="0"/>
              </a:rPr>
            </a:br>
            <a:endParaRPr lang="en-US" sz="1800" i="0" u="none" strike="noStrike" baseline="0" dirty="0">
              <a:solidFill>
                <a:srgbClr val="393939"/>
              </a:solidFill>
              <a:latin typeface="Calibri" panose="020F0502020204030204" pitchFamily="34" charset="0"/>
              <a:cs typeface="Calibri" panose="020F0502020204030204" pitchFamily="34" charset="0"/>
            </a:endParaRPr>
          </a:p>
          <a:p>
            <a:pPr marL="285750" indent="-285750" algn="l">
              <a:buFont typeface="Wingdings" panose="05000000000000000000" pitchFamily="2" charset="2"/>
              <a:buChar char="ü"/>
            </a:pPr>
            <a:r>
              <a:rPr lang="en-ZA" sz="1800" i="0" u="none" strike="noStrike" baseline="0" dirty="0">
                <a:solidFill>
                  <a:srgbClr val="393939"/>
                </a:solidFill>
                <a:latin typeface="Calibri" panose="020F0502020204030204" pitchFamily="34" charset="0"/>
                <a:cs typeface="Calibri" panose="020F0502020204030204" pitchFamily="34" charset="0"/>
              </a:rPr>
              <a:t>Have </a:t>
            </a:r>
            <a:r>
              <a:rPr lang="en-ZA" sz="1800" b="1" i="0" u="none" strike="noStrike" baseline="0" dirty="0">
                <a:solidFill>
                  <a:srgbClr val="393939"/>
                </a:solidFill>
                <a:latin typeface="Calibri" panose="020F0502020204030204" pitchFamily="34" charset="0"/>
                <a:cs typeface="Calibri" panose="020F0502020204030204" pitchFamily="34" charset="0"/>
              </a:rPr>
              <a:t>higher interest rates </a:t>
            </a:r>
            <a:r>
              <a:rPr lang="en-ZA" sz="1800" i="0" u="none" strike="noStrike" baseline="0" dirty="0">
                <a:solidFill>
                  <a:srgbClr val="393939"/>
                </a:solidFill>
                <a:latin typeface="Calibri" panose="020F0502020204030204" pitchFamily="34" charset="0"/>
                <a:cs typeface="Calibri" panose="020F0502020204030204" pitchFamily="34" charset="0"/>
              </a:rPr>
              <a:t>(35%)</a:t>
            </a:r>
            <a:br>
              <a:rPr lang="en-ZA" sz="1800" i="0" u="none" strike="noStrike" baseline="0" dirty="0">
                <a:solidFill>
                  <a:srgbClr val="393939"/>
                </a:solidFill>
                <a:latin typeface="Calibri" panose="020F0502020204030204" pitchFamily="34" charset="0"/>
                <a:cs typeface="Calibri" panose="020F0502020204030204" pitchFamily="34" charset="0"/>
              </a:rPr>
            </a:br>
            <a:endParaRPr lang="en-ZA" sz="1800" i="0" u="none" strike="noStrike" baseline="0" dirty="0">
              <a:solidFill>
                <a:srgbClr val="393939"/>
              </a:solidFill>
              <a:latin typeface="Calibri" panose="020F0502020204030204" pitchFamily="34" charset="0"/>
              <a:cs typeface="Calibri" panose="020F0502020204030204" pitchFamily="34" charset="0"/>
            </a:endParaRPr>
          </a:p>
          <a:p>
            <a:pPr marL="285750" indent="-285750" algn="l">
              <a:buFont typeface="Wingdings" panose="05000000000000000000" pitchFamily="2" charset="2"/>
              <a:buChar char="ü"/>
            </a:pPr>
            <a:r>
              <a:rPr lang="en-US" sz="1800" i="0" u="none" strike="noStrike" baseline="0" dirty="0">
                <a:solidFill>
                  <a:srgbClr val="393939"/>
                </a:solidFill>
                <a:latin typeface="Calibri" panose="020F0502020204030204" pitchFamily="34" charset="0"/>
                <a:cs typeface="Calibri" panose="020F0502020204030204" pitchFamily="34" charset="0"/>
              </a:rPr>
              <a:t>Offer to </a:t>
            </a:r>
            <a:r>
              <a:rPr lang="en-US" sz="1800" b="1" i="0" u="none" strike="noStrike" baseline="0" dirty="0">
                <a:solidFill>
                  <a:srgbClr val="393939"/>
                </a:solidFill>
                <a:latin typeface="Calibri" panose="020F0502020204030204" pitchFamily="34" charset="0"/>
                <a:cs typeface="Calibri" panose="020F0502020204030204" pitchFamily="34" charset="0"/>
              </a:rPr>
              <a:t>weekly, fortnightly and monthly </a:t>
            </a:r>
            <a:r>
              <a:rPr lang="en-US" sz="1800" i="0" u="none" strike="noStrike" baseline="0" dirty="0">
                <a:solidFill>
                  <a:srgbClr val="393939"/>
                </a:solidFill>
                <a:latin typeface="Calibri" panose="020F0502020204030204" pitchFamily="34" charset="0"/>
                <a:cs typeface="Calibri" panose="020F0502020204030204" pitchFamily="34" charset="0"/>
              </a:rPr>
              <a:t>earners</a:t>
            </a:r>
            <a:br>
              <a:rPr lang="en-US" sz="1800" i="0" u="none" strike="noStrike" baseline="0" dirty="0">
                <a:solidFill>
                  <a:srgbClr val="393939"/>
                </a:solidFill>
                <a:latin typeface="Calibri" panose="020F0502020204030204" pitchFamily="34" charset="0"/>
                <a:cs typeface="Calibri" panose="020F0502020204030204" pitchFamily="34" charset="0"/>
              </a:rPr>
            </a:br>
            <a:endParaRPr lang="en-US" sz="1800" i="0" u="none" strike="noStrike" baseline="0" dirty="0">
              <a:solidFill>
                <a:srgbClr val="393939"/>
              </a:solidFill>
              <a:latin typeface="Calibri" panose="020F0502020204030204" pitchFamily="34" charset="0"/>
              <a:cs typeface="Calibri" panose="020F0502020204030204" pitchFamily="34" charset="0"/>
            </a:endParaRPr>
          </a:p>
          <a:p>
            <a:pPr marL="285750" indent="-285750" algn="l">
              <a:buFont typeface="Wingdings" panose="05000000000000000000" pitchFamily="2" charset="2"/>
              <a:buChar char="ü"/>
            </a:pPr>
            <a:r>
              <a:rPr lang="en-US" sz="1800" i="0" u="none" strike="noStrike" baseline="0" dirty="0">
                <a:solidFill>
                  <a:srgbClr val="393939"/>
                </a:solidFill>
                <a:latin typeface="Calibri" panose="020F0502020204030204" pitchFamily="34" charset="0"/>
                <a:cs typeface="Calibri" panose="020F0502020204030204" pitchFamily="34" charset="0"/>
              </a:rPr>
              <a:t>Offer </a:t>
            </a:r>
            <a:r>
              <a:rPr lang="en-US" sz="1800" b="1" i="0" u="none" strike="noStrike" baseline="0" dirty="0">
                <a:solidFill>
                  <a:srgbClr val="393939"/>
                </a:solidFill>
                <a:latin typeface="Calibri" panose="020F0502020204030204" pitchFamily="34" charset="0"/>
                <a:cs typeface="Calibri" panose="020F0502020204030204" pitchFamily="34" charset="0"/>
              </a:rPr>
              <a:t>Flexibuild </a:t>
            </a:r>
            <a:r>
              <a:rPr lang="en-US" sz="1800" i="0" u="none" strike="noStrike" baseline="0" dirty="0">
                <a:solidFill>
                  <a:srgbClr val="393939"/>
                </a:solidFill>
                <a:latin typeface="Calibri" panose="020F0502020204030204" pitchFamily="34" charset="0"/>
                <a:cs typeface="Calibri" panose="020F0502020204030204" pitchFamily="34" charset="0"/>
              </a:rPr>
              <a:t>Loan (see left highlighted explanation)</a:t>
            </a:r>
            <a:br>
              <a:rPr lang="en-US" sz="1800" i="0" u="none" strike="noStrike" baseline="0" dirty="0">
                <a:solidFill>
                  <a:srgbClr val="393939"/>
                </a:solidFill>
                <a:latin typeface="Calibri" panose="020F0502020204030204" pitchFamily="34" charset="0"/>
                <a:cs typeface="Calibri" panose="020F0502020204030204" pitchFamily="34" charset="0"/>
              </a:rPr>
            </a:br>
            <a:endParaRPr lang="en-US" sz="1800" i="0" u="none" strike="noStrike" baseline="0" dirty="0">
              <a:solidFill>
                <a:srgbClr val="393939"/>
              </a:solidFill>
              <a:latin typeface="Calibri" panose="020F0502020204030204" pitchFamily="34" charset="0"/>
              <a:cs typeface="Calibri" panose="020F0502020204030204" pitchFamily="34" charset="0"/>
            </a:endParaRPr>
          </a:p>
          <a:p>
            <a:pPr marL="285750" indent="-285750" algn="l">
              <a:buFont typeface="Wingdings" panose="05000000000000000000" pitchFamily="2" charset="2"/>
              <a:buChar char="ü"/>
            </a:pPr>
            <a:r>
              <a:rPr lang="en-US" sz="1800" i="0" u="none" strike="noStrike" baseline="0" dirty="0">
                <a:solidFill>
                  <a:srgbClr val="393939"/>
                </a:solidFill>
                <a:latin typeface="Calibri" panose="020F0502020204030204" pitchFamily="34" charset="0"/>
                <a:cs typeface="Calibri" panose="020F0502020204030204" pitchFamily="34" charset="0"/>
              </a:rPr>
              <a:t>Offer </a:t>
            </a:r>
            <a:r>
              <a:rPr lang="en-US" sz="1800" b="1" i="0" u="none" strike="noStrike" baseline="0" dirty="0">
                <a:solidFill>
                  <a:srgbClr val="393939"/>
                </a:solidFill>
                <a:latin typeface="Calibri" panose="020F0502020204030204" pitchFamily="34" charset="0"/>
                <a:cs typeface="Calibri" panose="020F0502020204030204" pitchFamily="34" charset="0"/>
              </a:rPr>
              <a:t>up to 30% cash </a:t>
            </a:r>
            <a:r>
              <a:rPr lang="en-US" sz="1800" i="0" u="none" strike="noStrike" baseline="0" dirty="0">
                <a:solidFill>
                  <a:srgbClr val="393939"/>
                </a:solidFill>
                <a:latin typeface="Calibri" panose="020F0502020204030204" pitchFamily="34" charset="0"/>
                <a:cs typeface="Calibri" panose="020F0502020204030204" pitchFamily="34" charset="0"/>
              </a:rPr>
              <a:t>out option</a:t>
            </a:r>
            <a:br>
              <a:rPr lang="en-US" sz="1800" i="0" u="none" strike="noStrike" baseline="0" dirty="0">
                <a:solidFill>
                  <a:srgbClr val="393939"/>
                </a:solidFill>
                <a:latin typeface="Calibri" panose="020F0502020204030204" pitchFamily="34" charset="0"/>
                <a:cs typeface="Calibri" panose="020F0502020204030204" pitchFamily="34" charset="0"/>
              </a:rPr>
            </a:br>
            <a:endParaRPr lang="en-US" sz="1800" i="0" u="none" strike="noStrike" baseline="0" dirty="0">
              <a:solidFill>
                <a:srgbClr val="393939"/>
              </a:solidFill>
              <a:latin typeface="Calibri" panose="020F0502020204030204" pitchFamily="34" charset="0"/>
              <a:cs typeface="Calibri" panose="020F0502020204030204" pitchFamily="34" charset="0"/>
            </a:endParaRPr>
          </a:p>
          <a:p>
            <a:pPr marL="285750" indent="-285750" algn="l">
              <a:buFont typeface="Wingdings" panose="05000000000000000000" pitchFamily="2" charset="2"/>
              <a:buChar char="ü"/>
            </a:pPr>
            <a:r>
              <a:rPr lang="en-US" sz="1800" i="0" u="none" strike="noStrike" baseline="0" dirty="0">
                <a:solidFill>
                  <a:srgbClr val="393939"/>
                </a:solidFill>
                <a:latin typeface="Calibri" panose="020F0502020204030204" pitchFamily="34" charset="0"/>
                <a:cs typeface="Calibri" panose="020F0502020204030204" pitchFamily="34" charset="0"/>
              </a:rPr>
              <a:t>Offer to those who are </a:t>
            </a:r>
            <a:r>
              <a:rPr lang="en-US" sz="1800" b="1" i="0" u="none" strike="noStrike" baseline="0" dirty="0">
                <a:solidFill>
                  <a:srgbClr val="393939"/>
                </a:solidFill>
                <a:latin typeface="Calibri" panose="020F0502020204030204" pitchFamily="34" charset="0"/>
                <a:cs typeface="Calibri" panose="020F0502020204030204" pitchFamily="34" charset="0"/>
              </a:rPr>
              <a:t>self-employed </a:t>
            </a:r>
            <a:r>
              <a:rPr lang="en-US" sz="1800" b="1" dirty="0">
                <a:solidFill>
                  <a:srgbClr val="393939"/>
                </a:solidFill>
                <a:latin typeface="Calibri" panose="020F0502020204030204" pitchFamily="34" charset="0"/>
                <a:cs typeface="Calibri" panose="020F0502020204030204" pitchFamily="34" charset="0"/>
              </a:rPr>
              <a:t>(</a:t>
            </a:r>
            <a:r>
              <a:rPr lang="en-US" i="0" u="none" strike="noStrike" baseline="0" dirty="0">
                <a:solidFill>
                  <a:srgbClr val="393939"/>
                </a:solidFill>
                <a:latin typeface="Calibri" panose="020F0502020204030204" pitchFamily="34" charset="0"/>
                <a:cs typeface="Calibri" panose="020F0502020204030204" pitchFamily="34" charset="0"/>
              </a:rPr>
              <a:t>client must make </a:t>
            </a:r>
            <a:r>
              <a:rPr lang="en-US" b="1" i="0" u="none" strike="noStrike" baseline="0" dirty="0">
                <a:solidFill>
                  <a:srgbClr val="393939"/>
                </a:solidFill>
                <a:latin typeface="Calibri" panose="020F0502020204030204" pitchFamily="34" charset="0"/>
                <a:cs typeface="Calibri" panose="020F0502020204030204" pitchFamily="34" charset="0"/>
              </a:rPr>
              <a:t>monthly deposits </a:t>
            </a:r>
            <a:r>
              <a:rPr lang="en-US" i="0" u="none" strike="noStrike" baseline="0" dirty="0">
                <a:solidFill>
                  <a:srgbClr val="393939"/>
                </a:solidFill>
                <a:latin typeface="Calibri" panose="020F0502020204030204" pitchFamily="34" charset="0"/>
                <a:cs typeface="Calibri" panose="020F0502020204030204" pitchFamily="34" charset="0"/>
              </a:rPr>
              <a:t>into his/her personal bank account of at least </a:t>
            </a:r>
            <a:r>
              <a:rPr lang="en-US" b="1" i="0" u="none" strike="noStrike" baseline="0" dirty="0">
                <a:solidFill>
                  <a:srgbClr val="393939"/>
                </a:solidFill>
                <a:latin typeface="Calibri" panose="020F0502020204030204" pitchFamily="34" charset="0"/>
                <a:cs typeface="Calibri" panose="020F0502020204030204" pitchFamily="34" charset="0"/>
              </a:rPr>
              <a:t>R3,500.00</a:t>
            </a:r>
            <a:r>
              <a:rPr lang="en-US" i="0" u="none" strike="noStrike" baseline="0" dirty="0">
                <a:solidFill>
                  <a:srgbClr val="393939"/>
                </a:solidFill>
                <a:latin typeface="Calibri" panose="020F0502020204030204" pitchFamily="34" charset="0"/>
                <a:cs typeface="Calibri" panose="020F0502020204030204" pitchFamily="34" charset="0"/>
              </a:rPr>
              <a:t>, client will need 3 consecutive month bank statements to show this)</a:t>
            </a:r>
            <a:br>
              <a:rPr lang="en-US" i="0" u="none" strike="noStrike" baseline="0" dirty="0">
                <a:solidFill>
                  <a:srgbClr val="393939"/>
                </a:solidFill>
                <a:latin typeface="Calibri" panose="020F0502020204030204" pitchFamily="34" charset="0"/>
                <a:cs typeface="Calibri" panose="020F0502020204030204" pitchFamily="34" charset="0"/>
              </a:rPr>
            </a:br>
            <a:endParaRPr lang="en-US" i="0" u="none" strike="noStrike" baseline="0" dirty="0">
              <a:solidFill>
                <a:srgbClr val="393939"/>
              </a:solidFill>
              <a:latin typeface="Calibri" panose="020F0502020204030204" pitchFamily="34" charset="0"/>
              <a:cs typeface="Calibri" panose="020F0502020204030204" pitchFamily="34" charset="0"/>
            </a:endParaRPr>
          </a:p>
          <a:p>
            <a:pPr marL="285750" indent="-285750" algn="l">
              <a:buFont typeface="Wingdings" panose="05000000000000000000" pitchFamily="2" charset="2"/>
              <a:buChar char="ü"/>
            </a:pPr>
            <a:r>
              <a:rPr lang="en-US" sz="1800" i="0" u="none" strike="noStrike" baseline="0" dirty="0">
                <a:solidFill>
                  <a:srgbClr val="393939"/>
                </a:solidFill>
                <a:latin typeface="Calibri" panose="020F0502020204030204" pitchFamily="34" charset="0"/>
                <a:cs typeface="Calibri" panose="020F0502020204030204" pitchFamily="34" charset="0"/>
              </a:rPr>
              <a:t>Age limit of </a:t>
            </a:r>
            <a:r>
              <a:rPr lang="en-US" sz="1800" b="1" i="0" u="none" strike="noStrike" baseline="0" dirty="0">
                <a:solidFill>
                  <a:srgbClr val="393939"/>
                </a:solidFill>
                <a:latin typeface="Calibri" panose="020F0502020204030204" pitchFamily="34" charset="0"/>
                <a:cs typeface="Calibri" panose="020F0502020204030204" pitchFamily="34" charset="0"/>
              </a:rPr>
              <a:t>65 years old</a:t>
            </a:r>
            <a:br>
              <a:rPr lang="en-US" sz="1800" i="0" u="none" strike="noStrike" baseline="0" dirty="0">
                <a:solidFill>
                  <a:srgbClr val="393939"/>
                </a:solidFill>
                <a:latin typeface="Calibri" panose="020F0502020204030204" pitchFamily="34" charset="0"/>
                <a:cs typeface="Calibri" panose="020F0502020204030204" pitchFamily="34" charset="0"/>
              </a:rPr>
            </a:br>
            <a:endParaRPr lang="en-US" sz="1800" i="0" u="none" strike="noStrike" baseline="0" dirty="0">
              <a:solidFill>
                <a:srgbClr val="393939"/>
              </a:solidFill>
              <a:latin typeface="Calibri" panose="020F0502020204030204" pitchFamily="34" charset="0"/>
              <a:cs typeface="Calibri" panose="020F0502020204030204" pitchFamily="34" charset="0"/>
            </a:endParaRPr>
          </a:p>
          <a:p>
            <a:pPr marL="285750" indent="-285750" algn="l">
              <a:buFont typeface="Wingdings" panose="05000000000000000000" pitchFamily="2" charset="2"/>
              <a:buChar char="ü"/>
            </a:pPr>
            <a:r>
              <a:rPr lang="en-US" sz="1800" i="0" u="none" strike="noStrike" baseline="0" dirty="0">
                <a:solidFill>
                  <a:srgbClr val="393939"/>
                </a:solidFill>
                <a:latin typeface="Calibri" panose="020F0502020204030204" pitchFamily="34" charset="0"/>
                <a:cs typeface="Calibri" panose="020F0502020204030204" pitchFamily="34" charset="0"/>
              </a:rPr>
              <a:t>Can </a:t>
            </a:r>
            <a:r>
              <a:rPr lang="en-US" sz="1800" b="1" i="0" u="none" strike="noStrike" baseline="0" dirty="0">
                <a:solidFill>
                  <a:srgbClr val="393939"/>
                </a:solidFill>
                <a:latin typeface="Calibri" panose="020F0502020204030204" pitchFamily="34" charset="0"/>
                <a:cs typeface="Calibri" panose="020F0502020204030204" pitchFamily="34" charset="0"/>
              </a:rPr>
              <a:t>pay out in under 2 hours</a:t>
            </a:r>
            <a:br>
              <a:rPr lang="en-US" sz="1800" i="0" u="none" strike="noStrike" baseline="0" dirty="0">
                <a:solidFill>
                  <a:srgbClr val="393939"/>
                </a:solidFill>
                <a:latin typeface="Calibri" panose="020F0502020204030204" pitchFamily="34" charset="0"/>
                <a:cs typeface="Calibri" panose="020F0502020204030204" pitchFamily="34" charset="0"/>
              </a:rPr>
            </a:br>
            <a:endParaRPr lang="en-US" sz="1800" i="0" u="none" strike="noStrike" baseline="0" dirty="0">
              <a:solidFill>
                <a:srgbClr val="393939"/>
              </a:solidFill>
              <a:latin typeface="Calibri" panose="020F0502020204030204" pitchFamily="34" charset="0"/>
              <a:cs typeface="Calibri" panose="020F0502020204030204" pitchFamily="34" charset="0"/>
            </a:endParaRPr>
          </a:p>
          <a:p>
            <a:pPr marL="285750" indent="-285750" algn="l">
              <a:buFont typeface="Wingdings" panose="05000000000000000000" pitchFamily="2" charset="2"/>
              <a:buChar char="ü"/>
            </a:pPr>
            <a:r>
              <a:rPr lang="en-US" sz="1800" i="0" u="none" strike="noStrike" baseline="0" dirty="0">
                <a:solidFill>
                  <a:srgbClr val="393939"/>
                </a:solidFill>
                <a:latin typeface="Calibri" panose="020F0502020204030204" pitchFamily="34" charset="0"/>
                <a:cs typeface="Calibri" panose="020F0502020204030204" pitchFamily="34" charset="0"/>
              </a:rPr>
              <a:t>Are </a:t>
            </a:r>
            <a:r>
              <a:rPr lang="en-US" sz="1800" b="1" i="0" u="none" strike="noStrike" baseline="0" dirty="0">
                <a:solidFill>
                  <a:srgbClr val="393939"/>
                </a:solidFill>
                <a:latin typeface="Calibri" panose="020F0502020204030204" pitchFamily="34" charset="0"/>
                <a:cs typeface="Calibri" panose="020F0502020204030204" pitchFamily="34" charset="0"/>
              </a:rPr>
              <a:t>not as strict </a:t>
            </a:r>
            <a:r>
              <a:rPr lang="en-US" sz="1800" i="0" u="none" strike="noStrike" baseline="0" dirty="0">
                <a:solidFill>
                  <a:srgbClr val="393939"/>
                </a:solidFill>
                <a:latin typeface="Calibri" panose="020F0502020204030204" pitchFamily="34" charset="0"/>
                <a:cs typeface="Calibri" panose="020F0502020204030204" pitchFamily="34" charset="0"/>
              </a:rPr>
              <a:t>with documentation &amp; creditworthiness</a:t>
            </a:r>
            <a:endParaRPr lang="en-ZA"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0434843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A7CCC3B9-D627-4209-9F27-B7FBE3DA8A57}"/>
              </a:ext>
            </a:extLst>
          </p:cNvPr>
          <p:cNvPicPr>
            <a:picLocks noGrp="1" noChangeAspect="1"/>
          </p:cNvPicPr>
          <p:nvPr>
            <p:ph idx="1"/>
          </p:nvPr>
        </p:nvPicPr>
        <p:blipFill>
          <a:blip r:embed="rId2"/>
          <a:stretch>
            <a:fillRect/>
          </a:stretch>
        </p:blipFill>
        <p:spPr>
          <a:xfrm>
            <a:off x="556834" y="469625"/>
            <a:ext cx="2954993" cy="2035662"/>
          </a:xfrm>
        </p:spPr>
      </p:pic>
      <p:sp>
        <p:nvSpPr>
          <p:cNvPr id="8" name="TextBox 7">
            <a:extLst>
              <a:ext uri="{FF2B5EF4-FFF2-40B4-BE49-F238E27FC236}">
                <a16:creationId xmlns:a16="http://schemas.microsoft.com/office/drawing/2014/main" id="{56696F0D-5DCB-420E-8B03-FD2F04F05840}"/>
              </a:ext>
            </a:extLst>
          </p:cNvPr>
          <p:cNvSpPr txBox="1"/>
          <p:nvPr/>
        </p:nvSpPr>
        <p:spPr>
          <a:xfrm>
            <a:off x="4941046" y="612844"/>
            <a:ext cx="6096000" cy="5632311"/>
          </a:xfrm>
          <a:prstGeom prst="rect">
            <a:avLst/>
          </a:prstGeom>
          <a:noFill/>
        </p:spPr>
        <p:txBody>
          <a:bodyPr wrap="square">
            <a:spAutoFit/>
          </a:bodyPr>
          <a:lstStyle/>
          <a:p>
            <a:pPr marL="285750" indent="-285750" algn="l">
              <a:buFont typeface="Wingdings" panose="05000000000000000000" pitchFamily="2" charset="2"/>
              <a:buChar char="ü"/>
            </a:pPr>
            <a:r>
              <a:rPr lang="en-US" sz="1800" i="0" u="none" strike="noStrike" baseline="0" dirty="0">
                <a:solidFill>
                  <a:srgbClr val="393939"/>
                </a:solidFill>
                <a:latin typeface="Calibri" panose="020F0502020204030204" pitchFamily="34" charset="0"/>
                <a:cs typeface="Calibri" panose="020F0502020204030204" pitchFamily="34" charset="0"/>
              </a:rPr>
              <a:t>Offer up to </a:t>
            </a:r>
            <a:r>
              <a:rPr lang="en-US" sz="1800" b="1" i="0" u="none" strike="noStrike" baseline="0" dirty="0">
                <a:solidFill>
                  <a:srgbClr val="393939"/>
                </a:solidFill>
                <a:latin typeface="Calibri" panose="020F0502020204030204" pitchFamily="34" charset="0"/>
                <a:cs typeface="Calibri" panose="020F0502020204030204" pitchFamily="34" charset="0"/>
              </a:rPr>
              <a:t>R120,000.00 </a:t>
            </a:r>
            <a:r>
              <a:rPr lang="en-US" sz="1800" i="0" u="none" strike="noStrike" baseline="0" dirty="0">
                <a:solidFill>
                  <a:srgbClr val="393939"/>
                </a:solidFill>
                <a:latin typeface="Calibri" panose="020F0502020204030204" pitchFamily="34" charset="0"/>
                <a:cs typeface="Calibri" panose="020F0502020204030204" pitchFamily="34" charset="0"/>
              </a:rPr>
              <a:t>for monthly earners</a:t>
            </a:r>
            <a:br>
              <a:rPr lang="en-US" sz="1800" i="0" u="none" strike="noStrike" baseline="0" dirty="0">
                <a:solidFill>
                  <a:srgbClr val="393939"/>
                </a:solidFill>
                <a:latin typeface="Calibri" panose="020F0502020204030204" pitchFamily="34" charset="0"/>
                <a:cs typeface="Calibri" panose="020F0502020204030204" pitchFamily="34" charset="0"/>
              </a:rPr>
            </a:br>
            <a:endParaRPr lang="en-US" sz="1800" i="0" u="none" strike="noStrike" baseline="0" dirty="0">
              <a:solidFill>
                <a:srgbClr val="393939"/>
              </a:solidFill>
              <a:latin typeface="Calibri" panose="020F0502020204030204" pitchFamily="34" charset="0"/>
              <a:cs typeface="Calibri" panose="020F0502020204030204" pitchFamily="34" charset="0"/>
            </a:endParaRPr>
          </a:p>
          <a:p>
            <a:pPr marL="285750" indent="-285750" algn="l">
              <a:buFont typeface="Wingdings" panose="05000000000000000000" pitchFamily="2" charset="2"/>
              <a:buChar char="ü"/>
            </a:pPr>
            <a:r>
              <a:rPr lang="en-US" sz="1800" i="0" u="none" strike="noStrike" baseline="0" dirty="0">
                <a:solidFill>
                  <a:srgbClr val="393939"/>
                </a:solidFill>
                <a:latin typeface="Calibri" panose="020F0502020204030204" pitchFamily="34" charset="0"/>
                <a:cs typeface="Calibri" panose="020F0502020204030204" pitchFamily="34" charset="0"/>
              </a:rPr>
              <a:t>Offer up to </a:t>
            </a:r>
            <a:r>
              <a:rPr lang="en-US" sz="1800" b="1" i="0" u="none" strike="noStrike" baseline="0" dirty="0">
                <a:solidFill>
                  <a:srgbClr val="393939"/>
                </a:solidFill>
                <a:latin typeface="Calibri" panose="020F0502020204030204" pitchFamily="34" charset="0"/>
                <a:cs typeface="Calibri" panose="020F0502020204030204" pitchFamily="34" charset="0"/>
              </a:rPr>
              <a:t>48-month </a:t>
            </a:r>
            <a:r>
              <a:rPr lang="en-US" sz="1800" i="0" u="none" strike="noStrike" baseline="0" dirty="0">
                <a:solidFill>
                  <a:srgbClr val="393939"/>
                </a:solidFill>
                <a:latin typeface="Calibri" panose="020F0502020204030204" pitchFamily="34" charset="0"/>
                <a:cs typeface="Calibri" panose="020F0502020204030204" pitchFamily="34" charset="0"/>
              </a:rPr>
              <a:t>terms</a:t>
            </a:r>
            <a:br>
              <a:rPr lang="en-US" sz="1800" i="0" u="none" strike="noStrike" baseline="0" dirty="0">
                <a:solidFill>
                  <a:srgbClr val="393939"/>
                </a:solidFill>
                <a:latin typeface="Calibri" panose="020F0502020204030204" pitchFamily="34" charset="0"/>
                <a:cs typeface="Calibri" panose="020F0502020204030204" pitchFamily="34" charset="0"/>
              </a:rPr>
            </a:br>
            <a:endParaRPr lang="en-US" sz="1800" i="0" u="none" strike="noStrike" baseline="0" dirty="0">
              <a:solidFill>
                <a:srgbClr val="393939"/>
              </a:solidFill>
              <a:latin typeface="Calibri" panose="020F0502020204030204" pitchFamily="34" charset="0"/>
              <a:cs typeface="Calibri" panose="020F0502020204030204" pitchFamily="34" charset="0"/>
            </a:endParaRPr>
          </a:p>
          <a:p>
            <a:pPr marL="285750" indent="-285750" algn="l">
              <a:buFont typeface="Wingdings" panose="05000000000000000000" pitchFamily="2" charset="2"/>
              <a:buChar char="ü"/>
            </a:pPr>
            <a:r>
              <a:rPr lang="en-US" sz="1800" b="1" i="0" u="none" strike="noStrike" baseline="0" dirty="0">
                <a:solidFill>
                  <a:srgbClr val="393939"/>
                </a:solidFill>
                <a:latin typeface="Calibri" panose="020F0502020204030204" pitchFamily="34" charset="0"/>
                <a:cs typeface="Calibri" panose="020F0502020204030204" pitchFamily="34" charset="0"/>
              </a:rPr>
              <a:t>Slightly better </a:t>
            </a:r>
            <a:r>
              <a:rPr lang="en-US" sz="1800" i="0" u="none" strike="noStrike" baseline="0" dirty="0">
                <a:solidFill>
                  <a:srgbClr val="393939"/>
                </a:solidFill>
                <a:latin typeface="Calibri" panose="020F0502020204030204" pitchFamily="34" charset="0"/>
                <a:cs typeface="Calibri" panose="020F0502020204030204" pitchFamily="34" charset="0"/>
              </a:rPr>
              <a:t>interest rates to Evolution (33%)</a:t>
            </a:r>
            <a:br>
              <a:rPr lang="en-US" sz="1800" i="0" u="none" strike="noStrike" baseline="0" dirty="0">
                <a:solidFill>
                  <a:srgbClr val="393939"/>
                </a:solidFill>
                <a:latin typeface="Calibri" panose="020F0502020204030204" pitchFamily="34" charset="0"/>
                <a:cs typeface="Calibri" panose="020F0502020204030204" pitchFamily="34" charset="0"/>
              </a:rPr>
            </a:br>
            <a:endParaRPr lang="en-US" sz="1800" i="0" u="none" strike="noStrike" baseline="0" dirty="0">
              <a:solidFill>
                <a:srgbClr val="393939"/>
              </a:solidFill>
              <a:latin typeface="Calibri" panose="020F0502020204030204" pitchFamily="34" charset="0"/>
              <a:cs typeface="Calibri" panose="020F0502020204030204" pitchFamily="34" charset="0"/>
            </a:endParaRPr>
          </a:p>
          <a:p>
            <a:pPr marL="285750" indent="-285750" algn="l">
              <a:buFont typeface="Wingdings" panose="05000000000000000000" pitchFamily="2" charset="2"/>
              <a:buChar char="ü"/>
            </a:pPr>
            <a:r>
              <a:rPr lang="en-US" sz="1800" i="0" u="none" strike="noStrike" baseline="0" dirty="0">
                <a:solidFill>
                  <a:srgbClr val="393939"/>
                </a:solidFill>
                <a:latin typeface="Calibri" panose="020F0502020204030204" pitchFamily="34" charset="0"/>
                <a:cs typeface="Calibri" panose="020F0502020204030204" pitchFamily="34" charset="0"/>
              </a:rPr>
              <a:t>Offer to </a:t>
            </a:r>
            <a:r>
              <a:rPr lang="en-US" sz="1800" b="1" i="0" u="none" strike="noStrike" baseline="0" dirty="0">
                <a:solidFill>
                  <a:srgbClr val="393939"/>
                </a:solidFill>
                <a:latin typeface="Calibri" panose="020F0502020204030204" pitchFamily="34" charset="0"/>
                <a:cs typeface="Calibri" panose="020F0502020204030204" pitchFamily="34" charset="0"/>
              </a:rPr>
              <a:t>weekly, fortnightly and monthly </a:t>
            </a:r>
            <a:r>
              <a:rPr lang="en-US" sz="1800" i="0" u="none" strike="noStrike" baseline="0" dirty="0">
                <a:solidFill>
                  <a:srgbClr val="393939"/>
                </a:solidFill>
                <a:latin typeface="Calibri" panose="020F0502020204030204" pitchFamily="34" charset="0"/>
                <a:cs typeface="Calibri" panose="020F0502020204030204" pitchFamily="34" charset="0"/>
              </a:rPr>
              <a:t>earners</a:t>
            </a:r>
            <a:br>
              <a:rPr lang="en-US" sz="1800" i="0" u="none" strike="noStrike" baseline="0" dirty="0">
                <a:solidFill>
                  <a:srgbClr val="393939"/>
                </a:solidFill>
                <a:latin typeface="Calibri" panose="020F0502020204030204" pitchFamily="34" charset="0"/>
                <a:cs typeface="Calibri" panose="020F0502020204030204" pitchFamily="34" charset="0"/>
              </a:rPr>
            </a:br>
            <a:endParaRPr lang="en-US" sz="1800" i="0" u="none" strike="noStrike" baseline="0" dirty="0">
              <a:solidFill>
                <a:srgbClr val="393939"/>
              </a:solidFill>
              <a:latin typeface="Calibri" panose="020F0502020204030204" pitchFamily="34" charset="0"/>
              <a:cs typeface="Calibri" panose="020F0502020204030204" pitchFamily="34" charset="0"/>
            </a:endParaRPr>
          </a:p>
          <a:p>
            <a:pPr marL="285750" indent="-285750" algn="l">
              <a:buFont typeface="Wingdings" panose="05000000000000000000" pitchFamily="2" charset="2"/>
              <a:buChar char="ü"/>
            </a:pPr>
            <a:r>
              <a:rPr lang="en-US" sz="1800" i="0" u="none" strike="noStrike" baseline="0" dirty="0">
                <a:solidFill>
                  <a:srgbClr val="393939"/>
                </a:solidFill>
                <a:latin typeface="Calibri" panose="020F0502020204030204" pitchFamily="34" charset="0"/>
                <a:cs typeface="Calibri" panose="020F0502020204030204" pitchFamily="34" charset="0"/>
              </a:rPr>
              <a:t>Offer </a:t>
            </a:r>
            <a:r>
              <a:rPr lang="en-US" sz="1800" b="1" i="0" u="none" strike="noStrike" baseline="0" dirty="0">
                <a:solidFill>
                  <a:srgbClr val="393939"/>
                </a:solidFill>
                <a:latin typeface="Calibri" panose="020F0502020204030204" pitchFamily="34" charset="0"/>
                <a:cs typeface="Calibri" panose="020F0502020204030204" pitchFamily="34" charset="0"/>
              </a:rPr>
              <a:t>up to 30% cash out</a:t>
            </a:r>
            <a:br>
              <a:rPr lang="en-US" sz="1800" i="0" u="none" strike="noStrike" baseline="0" dirty="0">
                <a:solidFill>
                  <a:srgbClr val="393939"/>
                </a:solidFill>
                <a:latin typeface="Calibri" panose="020F0502020204030204" pitchFamily="34" charset="0"/>
                <a:cs typeface="Calibri" panose="020F0502020204030204" pitchFamily="34" charset="0"/>
              </a:rPr>
            </a:br>
            <a:endParaRPr lang="en-US" sz="1800" i="0" u="none" strike="noStrike" baseline="0" dirty="0">
              <a:solidFill>
                <a:srgbClr val="393939"/>
              </a:solidFill>
              <a:latin typeface="Calibri" panose="020F0502020204030204" pitchFamily="34" charset="0"/>
              <a:cs typeface="Calibri" panose="020F0502020204030204" pitchFamily="34" charset="0"/>
            </a:endParaRPr>
          </a:p>
          <a:p>
            <a:pPr marL="285750" indent="-285750" algn="l">
              <a:buFont typeface="Wingdings" panose="05000000000000000000" pitchFamily="2" charset="2"/>
              <a:buChar char="ü"/>
            </a:pPr>
            <a:r>
              <a:rPr lang="en-US" sz="1800" i="0" u="none" strike="noStrike" baseline="0" dirty="0">
                <a:solidFill>
                  <a:srgbClr val="393939"/>
                </a:solidFill>
                <a:latin typeface="Calibri" panose="020F0502020204030204" pitchFamily="34" charset="0"/>
                <a:cs typeface="Calibri" panose="020F0502020204030204" pitchFamily="34" charset="0"/>
              </a:rPr>
              <a:t>Age limit of </a:t>
            </a:r>
            <a:r>
              <a:rPr lang="en-US" sz="1800" b="1" i="0" u="none" strike="noStrike" baseline="0" dirty="0">
                <a:solidFill>
                  <a:srgbClr val="393939"/>
                </a:solidFill>
                <a:latin typeface="Calibri" panose="020F0502020204030204" pitchFamily="34" charset="0"/>
                <a:cs typeface="Calibri" panose="020F0502020204030204" pitchFamily="34" charset="0"/>
              </a:rPr>
              <a:t>75 years old</a:t>
            </a:r>
            <a:br>
              <a:rPr lang="en-ZA" sz="1800" i="0" u="none" strike="noStrike" baseline="0" dirty="0">
                <a:solidFill>
                  <a:srgbClr val="393939"/>
                </a:solidFill>
                <a:latin typeface="Calibri" panose="020F0502020204030204" pitchFamily="34" charset="0"/>
                <a:cs typeface="Calibri" panose="020F0502020204030204" pitchFamily="34" charset="0"/>
              </a:rPr>
            </a:br>
            <a:endParaRPr lang="en-US" sz="1800" i="0" u="none" strike="noStrike" baseline="0" dirty="0">
              <a:solidFill>
                <a:srgbClr val="393939"/>
              </a:solidFill>
              <a:latin typeface="Calibri" panose="020F0502020204030204" pitchFamily="34" charset="0"/>
              <a:cs typeface="Calibri" panose="020F0502020204030204" pitchFamily="34" charset="0"/>
            </a:endParaRPr>
          </a:p>
          <a:p>
            <a:pPr marL="285750" indent="-285750" algn="l">
              <a:buFont typeface="Wingdings" panose="05000000000000000000" pitchFamily="2" charset="2"/>
              <a:buChar char="ü"/>
            </a:pPr>
            <a:r>
              <a:rPr lang="en-US" sz="1800" i="0" u="none" strike="noStrike" baseline="0" dirty="0">
                <a:solidFill>
                  <a:srgbClr val="393939"/>
                </a:solidFill>
                <a:latin typeface="Calibri" panose="020F0502020204030204" pitchFamily="34" charset="0"/>
                <a:cs typeface="Calibri" panose="020F0502020204030204" pitchFamily="34" charset="0"/>
              </a:rPr>
              <a:t>Generally take </a:t>
            </a:r>
            <a:r>
              <a:rPr lang="en-US" sz="1800" b="1" i="0" u="none" strike="noStrike" baseline="0" dirty="0">
                <a:solidFill>
                  <a:srgbClr val="393939"/>
                </a:solidFill>
                <a:latin typeface="Calibri" panose="020F0502020204030204" pitchFamily="34" charset="0"/>
                <a:cs typeface="Calibri" panose="020F0502020204030204" pitchFamily="34" charset="0"/>
              </a:rPr>
              <a:t>24-48 </a:t>
            </a:r>
            <a:r>
              <a:rPr lang="en-US" b="1" dirty="0">
                <a:solidFill>
                  <a:srgbClr val="393939"/>
                </a:solidFill>
                <a:latin typeface="Calibri" panose="020F0502020204030204" pitchFamily="34" charset="0"/>
                <a:cs typeface="Calibri" panose="020F0502020204030204" pitchFamily="34" charset="0"/>
              </a:rPr>
              <a:t>hours </a:t>
            </a:r>
            <a:r>
              <a:rPr lang="en-US" sz="1800" b="1" i="0" u="none" strike="noStrike" baseline="0" dirty="0">
                <a:solidFill>
                  <a:srgbClr val="393939"/>
                </a:solidFill>
                <a:latin typeface="Calibri" panose="020F0502020204030204" pitchFamily="34" charset="0"/>
                <a:cs typeface="Calibri" panose="020F0502020204030204" pitchFamily="34" charset="0"/>
              </a:rPr>
              <a:t>to pay out</a:t>
            </a:r>
            <a:br>
              <a:rPr lang="en-US" sz="1800" i="0" u="none" strike="noStrike" baseline="0" dirty="0">
                <a:solidFill>
                  <a:srgbClr val="393939"/>
                </a:solidFill>
                <a:latin typeface="Calibri" panose="020F0502020204030204" pitchFamily="34" charset="0"/>
                <a:cs typeface="Calibri" panose="020F0502020204030204" pitchFamily="34" charset="0"/>
              </a:rPr>
            </a:br>
            <a:endParaRPr lang="en-US" sz="1800" i="0" u="none" strike="noStrike" baseline="0" dirty="0">
              <a:solidFill>
                <a:srgbClr val="393939"/>
              </a:solidFill>
              <a:latin typeface="Calibri" panose="020F0502020204030204" pitchFamily="34" charset="0"/>
              <a:cs typeface="Calibri" panose="020F0502020204030204" pitchFamily="34" charset="0"/>
            </a:endParaRPr>
          </a:p>
          <a:p>
            <a:pPr marL="285750" indent="-285750" algn="l">
              <a:buFont typeface="Wingdings" panose="05000000000000000000" pitchFamily="2" charset="2"/>
              <a:buChar char="ü"/>
            </a:pPr>
            <a:r>
              <a:rPr lang="en-US" sz="1800" b="1" i="0" u="none" strike="noStrike" baseline="0" dirty="0">
                <a:solidFill>
                  <a:srgbClr val="393939"/>
                </a:solidFill>
                <a:latin typeface="Calibri" panose="020F0502020204030204" pitchFamily="34" charset="0"/>
                <a:cs typeface="Calibri" panose="020F0502020204030204" pitchFamily="34" charset="0"/>
              </a:rPr>
              <a:t>Do not </a:t>
            </a:r>
            <a:r>
              <a:rPr lang="en-US" sz="1800" i="0" u="none" strike="noStrike" baseline="0" dirty="0">
                <a:solidFill>
                  <a:srgbClr val="393939"/>
                </a:solidFill>
                <a:latin typeface="Calibri" panose="020F0502020204030204" pitchFamily="34" charset="0"/>
                <a:cs typeface="Calibri" panose="020F0502020204030204" pitchFamily="34" charset="0"/>
              </a:rPr>
              <a:t>offer to those who are </a:t>
            </a:r>
            <a:r>
              <a:rPr lang="en-US" sz="1800" b="1" i="0" u="none" strike="noStrike" baseline="0" dirty="0">
                <a:solidFill>
                  <a:srgbClr val="393939"/>
                </a:solidFill>
                <a:latin typeface="Calibri" panose="020F0502020204030204" pitchFamily="34" charset="0"/>
                <a:cs typeface="Calibri" panose="020F0502020204030204" pitchFamily="34" charset="0"/>
              </a:rPr>
              <a:t>self-employed</a:t>
            </a:r>
            <a:br>
              <a:rPr lang="en-US" sz="1800" b="1" i="0" u="none" strike="noStrike" baseline="0" dirty="0">
                <a:solidFill>
                  <a:srgbClr val="393939"/>
                </a:solidFill>
                <a:latin typeface="Calibri" panose="020F0502020204030204" pitchFamily="34" charset="0"/>
                <a:cs typeface="Calibri" panose="020F0502020204030204" pitchFamily="34" charset="0"/>
              </a:rPr>
            </a:br>
            <a:endParaRPr lang="en-US" sz="1800" b="1" i="0" u="none" strike="noStrike" baseline="0" dirty="0">
              <a:solidFill>
                <a:srgbClr val="393939"/>
              </a:solidFill>
              <a:latin typeface="Calibri" panose="020F0502020204030204" pitchFamily="34" charset="0"/>
              <a:cs typeface="Calibri" panose="020F0502020204030204" pitchFamily="34" charset="0"/>
            </a:endParaRPr>
          </a:p>
          <a:p>
            <a:pPr marL="285750" indent="-285750" algn="l">
              <a:buFont typeface="Wingdings" panose="05000000000000000000" pitchFamily="2" charset="2"/>
              <a:buChar char="ü"/>
            </a:pPr>
            <a:r>
              <a:rPr lang="en-US" dirty="0">
                <a:solidFill>
                  <a:srgbClr val="393939"/>
                </a:solidFill>
                <a:latin typeface="Calibri" panose="020F0502020204030204" pitchFamily="34" charset="0"/>
                <a:cs typeface="Calibri" panose="020F0502020204030204" pitchFamily="34" charset="0"/>
              </a:rPr>
              <a:t>Offer </a:t>
            </a:r>
            <a:r>
              <a:rPr lang="en-US" b="1" dirty="0">
                <a:solidFill>
                  <a:srgbClr val="393939"/>
                </a:solidFill>
                <a:latin typeface="Calibri" panose="020F0502020204030204" pitchFamily="34" charset="0"/>
                <a:cs typeface="Calibri" panose="020F0502020204030204" pitchFamily="34" charset="0"/>
              </a:rPr>
              <a:t>private pensioners</a:t>
            </a:r>
            <a:br>
              <a:rPr lang="en-US" b="1" dirty="0">
                <a:solidFill>
                  <a:srgbClr val="393939"/>
                </a:solidFill>
                <a:latin typeface="Calibri" panose="020F0502020204030204" pitchFamily="34" charset="0"/>
                <a:cs typeface="Calibri" panose="020F0502020204030204" pitchFamily="34" charset="0"/>
              </a:rPr>
            </a:br>
            <a:endParaRPr lang="en-US" sz="1800" b="1" i="0" u="none" strike="noStrike" baseline="0" dirty="0">
              <a:solidFill>
                <a:srgbClr val="393939"/>
              </a:solidFill>
              <a:latin typeface="Calibri" panose="020F0502020204030204" pitchFamily="34" charset="0"/>
              <a:cs typeface="Calibri" panose="020F0502020204030204" pitchFamily="34" charset="0"/>
            </a:endParaRPr>
          </a:p>
          <a:p>
            <a:pPr marL="285750" indent="-285750" algn="l">
              <a:buFont typeface="Wingdings" panose="05000000000000000000" pitchFamily="2" charset="2"/>
              <a:buChar char="ü"/>
            </a:pPr>
            <a:r>
              <a:rPr lang="en-US" sz="1800" i="0" u="none" strike="noStrike" baseline="0" dirty="0">
                <a:solidFill>
                  <a:srgbClr val="393939"/>
                </a:solidFill>
                <a:latin typeface="Calibri" panose="020F0502020204030204" pitchFamily="34" charset="0"/>
                <a:cs typeface="Calibri" panose="020F0502020204030204" pitchFamily="34" charset="0"/>
              </a:rPr>
              <a:t>Can provide </a:t>
            </a:r>
            <a:r>
              <a:rPr lang="en-US" sz="1800" b="1" i="0" u="none" strike="noStrike" baseline="0" dirty="0">
                <a:solidFill>
                  <a:srgbClr val="393939"/>
                </a:solidFill>
                <a:latin typeface="Calibri" panose="020F0502020204030204" pitchFamily="34" charset="0"/>
                <a:cs typeface="Calibri" panose="020F0502020204030204" pitchFamily="34" charset="0"/>
              </a:rPr>
              <a:t>quick approvals </a:t>
            </a:r>
            <a:r>
              <a:rPr lang="en-US" sz="1800" i="0" u="none" strike="noStrike" baseline="0" dirty="0">
                <a:solidFill>
                  <a:srgbClr val="393939"/>
                </a:solidFill>
                <a:latin typeface="Calibri" panose="020F0502020204030204" pitchFamily="34" charset="0"/>
                <a:cs typeface="Calibri" panose="020F0502020204030204" pitchFamily="34" charset="0"/>
              </a:rPr>
              <a:t>for </a:t>
            </a:r>
            <a:r>
              <a:rPr lang="en-US" sz="1800" b="1" i="0" u="none" strike="noStrike" baseline="0" dirty="0">
                <a:solidFill>
                  <a:srgbClr val="393939"/>
                </a:solidFill>
                <a:latin typeface="Calibri" panose="020F0502020204030204" pitchFamily="34" charset="0"/>
                <a:cs typeface="Calibri" panose="020F0502020204030204" pitchFamily="34" charset="0"/>
              </a:rPr>
              <a:t>government employees </a:t>
            </a:r>
            <a:r>
              <a:rPr lang="en-US" sz="1800" i="0" u="none" strike="noStrike" baseline="0" dirty="0">
                <a:solidFill>
                  <a:srgbClr val="393939"/>
                </a:solidFill>
                <a:latin typeface="Calibri" panose="020F0502020204030204" pitchFamily="34" charset="0"/>
                <a:cs typeface="Calibri" panose="020F0502020204030204" pitchFamily="34" charset="0"/>
              </a:rPr>
              <a:t>and </a:t>
            </a:r>
            <a:r>
              <a:rPr lang="en-US" sz="1800" b="1" i="0" u="none" strike="noStrike" baseline="0" dirty="0">
                <a:solidFill>
                  <a:srgbClr val="393939"/>
                </a:solidFill>
                <a:latin typeface="Calibri" panose="020F0502020204030204" pitchFamily="34" charset="0"/>
                <a:cs typeface="Calibri" panose="020F0502020204030204" pitchFamily="34" charset="0"/>
              </a:rPr>
              <a:t>GEPF </a:t>
            </a:r>
            <a:r>
              <a:rPr lang="en-US" sz="1800" i="0" u="none" strike="noStrike" baseline="0" dirty="0">
                <a:solidFill>
                  <a:srgbClr val="393939"/>
                </a:solidFill>
                <a:latin typeface="Calibri" panose="020F0502020204030204" pitchFamily="34" charset="0"/>
                <a:cs typeface="Calibri" panose="020F0502020204030204" pitchFamily="34" charset="0"/>
              </a:rPr>
              <a:t>earners.</a:t>
            </a:r>
          </a:p>
        </p:txBody>
      </p:sp>
    </p:spTree>
    <p:extLst>
      <p:ext uri="{BB962C8B-B14F-4D97-AF65-F5344CB8AC3E}">
        <p14:creationId xmlns:p14="http://schemas.microsoft.com/office/powerpoint/2010/main" val="175758625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00E4BCC6-99B3-40F5-BDAE-99943FB0F358}"/>
              </a:ext>
            </a:extLst>
          </p:cNvPr>
          <p:cNvPicPr>
            <a:picLocks noGrp="1" noChangeAspect="1"/>
          </p:cNvPicPr>
          <p:nvPr>
            <p:ph idx="1"/>
          </p:nvPr>
        </p:nvPicPr>
        <p:blipFill>
          <a:blip r:embed="rId2"/>
          <a:stretch>
            <a:fillRect/>
          </a:stretch>
        </p:blipFill>
        <p:spPr>
          <a:xfrm>
            <a:off x="7888685" y="197346"/>
            <a:ext cx="4132664" cy="1976416"/>
          </a:xfrm>
        </p:spPr>
      </p:pic>
      <p:sp>
        <p:nvSpPr>
          <p:cNvPr id="4" name="Text Placeholder 3">
            <a:extLst>
              <a:ext uri="{FF2B5EF4-FFF2-40B4-BE49-F238E27FC236}">
                <a16:creationId xmlns:a16="http://schemas.microsoft.com/office/drawing/2014/main" id="{CCBA75E1-0006-4A71-8D26-1E3CFC152930}"/>
              </a:ext>
            </a:extLst>
          </p:cNvPr>
          <p:cNvSpPr>
            <a:spLocks noGrp="1"/>
          </p:cNvSpPr>
          <p:nvPr>
            <p:ph type="body" sz="half" idx="2"/>
          </p:nvPr>
        </p:nvSpPr>
        <p:spPr>
          <a:xfrm>
            <a:off x="8282608" y="2511414"/>
            <a:ext cx="3352801" cy="2338882"/>
          </a:xfrm>
          <a:solidFill>
            <a:srgbClr val="FF3300"/>
          </a:solidFill>
        </p:spPr>
        <p:txBody>
          <a:bodyPr>
            <a:normAutofit/>
          </a:bodyPr>
          <a:lstStyle/>
          <a:p>
            <a:r>
              <a:rPr lang="en-US" sz="1800" dirty="0">
                <a:solidFill>
                  <a:schemeClr val="bg1"/>
                </a:solidFill>
              </a:rPr>
              <a:t>Formerly known as </a:t>
            </a:r>
            <a:r>
              <a:rPr lang="en-US" sz="1800" b="1" dirty="0">
                <a:solidFill>
                  <a:schemeClr val="bg1"/>
                </a:solidFill>
              </a:rPr>
              <a:t>LENDCOR</a:t>
            </a:r>
            <a:r>
              <a:rPr lang="en-US" sz="1800" dirty="0">
                <a:solidFill>
                  <a:schemeClr val="bg1"/>
                </a:solidFill>
              </a:rPr>
              <a:t>.</a:t>
            </a:r>
            <a:endParaRPr lang="en-US" sz="1800" b="1" dirty="0">
              <a:solidFill>
                <a:schemeClr val="bg1"/>
              </a:solidFill>
            </a:endParaRPr>
          </a:p>
          <a:p>
            <a:endParaRPr lang="en-US" sz="1800" dirty="0">
              <a:solidFill>
                <a:schemeClr val="bg1"/>
              </a:solidFill>
            </a:endParaRPr>
          </a:p>
          <a:p>
            <a:r>
              <a:rPr lang="en-ZA" sz="1800" b="1" u="sng" dirty="0">
                <a:solidFill>
                  <a:schemeClr val="bg1"/>
                </a:solidFill>
              </a:rPr>
              <a:t>ADVANTAGE: </a:t>
            </a:r>
          </a:p>
          <a:p>
            <a:r>
              <a:rPr lang="en-ZA" sz="1800" dirty="0">
                <a:solidFill>
                  <a:schemeClr val="bg1"/>
                </a:solidFill>
              </a:rPr>
              <a:t>Kanga </a:t>
            </a:r>
            <a:r>
              <a:rPr lang="en-ZA" sz="1800" b="1" dirty="0">
                <a:solidFill>
                  <a:schemeClr val="bg1"/>
                </a:solidFill>
              </a:rPr>
              <a:t>does not require payslip</a:t>
            </a:r>
            <a:r>
              <a:rPr lang="en-ZA" sz="1800" dirty="0">
                <a:solidFill>
                  <a:schemeClr val="bg1"/>
                </a:solidFill>
              </a:rPr>
              <a:t>.</a:t>
            </a:r>
          </a:p>
          <a:p>
            <a:r>
              <a:rPr lang="en-ZA" sz="1800" dirty="0">
                <a:solidFill>
                  <a:schemeClr val="bg1"/>
                </a:solidFill>
              </a:rPr>
              <a:t>Kanga is the only lender who assists </a:t>
            </a:r>
            <a:r>
              <a:rPr lang="en-ZA" sz="1800" b="1" dirty="0">
                <a:solidFill>
                  <a:schemeClr val="bg1"/>
                </a:solidFill>
              </a:rPr>
              <a:t>SASSA Pensioners</a:t>
            </a:r>
            <a:r>
              <a:rPr lang="en-ZA" sz="1800" dirty="0">
                <a:solidFill>
                  <a:schemeClr val="bg1"/>
                </a:solidFill>
              </a:rPr>
              <a:t>.</a:t>
            </a:r>
          </a:p>
        </p:txBody>
      </p:sp>
      <p:sp>
        <p:nvSpPr>
          <p:cNvPr id="8" name="TextBox 7">
            <a:extLst>
              <a:ext uri="{FF2B5EF4-FFF2-40B4-BE49-F238E27FC236}">
                <a16:creationId xmlns:a16="http://schemas.microsoft.com/office/drawing/2014/main" id="{A79F62F8-4FF0-4C08-9C43-DFCBF65CBACA}"/>
              </a:ext>
            </a:extLst>
          </p:cNvPr>
          <p:cNvSpPr txBox="1"/>
          <p:nvPr/>
        </p:nvSpPr>
        <p:spPr>
          <a:xfrm>
            <a:off x="170651" y="197346"/>
            <a:ext cx="8111957" cy="6463308"/>
          </a:xfrm>
          <a:prstGeom prst="rect">
            <a:avLst/>
          </a:prstGeom>
          <a:noFill/>
        </p:spPr>
        <p:txBody>
          <a:bodyPr wrap="square">
            <a:spAutoFit/>
          </a:bodyPr>
          <a:lstStyle/>
          <a:p>
            <a:pPr marL="285750" indent="-285750" algn="l">
              <a:buFont typeface="Wingdings" panose="05000000000000000000" pitchFamily="2" charset="2"/>
              <a:buChar char="ü"/>
            </a:pPr>
            <a:r>
              <a:rPr lang="en-ZA" sz="1800" i="0" u="none" strike="noStrike" baseline="0" dirty="0">
                <a:solidFill>
                  <a:srgbClr val="393939"/>
                </a:solidFill>
                <a:latin typeface="Calibri" panose="020F0502020204030204" pitchFamily="34" charset="0"/>
                <a:cs typeface="Calibri" panose="020F0502020204030204" pitchFamily="34" charset="0"/>
              </a:rPr>
              <a:t>Offer up to </a:t>
            </a:r>
            <a:r>
              <a:rPr lang="en-ZA" sz="1800" b="1" i="0" u="none" strike="noStrike" baseline="0" dirty="0">
                <a:solidFill>
                  <a:srgbClr val="393939"/>
                </a:solidFill>
                <a:latin typeface="Calibri" panose="020F0502020204030204" pitchFamily="34" charset="0"/>
                <a:cs typeface="Calibri" panose="020F0502020204030204" pitchFamily="34" charset="0"/>
              </a:rPr>
              <a:t>R75,000.00</a:t>
            </a:r>
            <a:br>
              <a:rPr lang="en-ZA" sz="1800" i="0" u="none" strike="noStrike" baseline="0" dirty="0">
                <a:solidFill>
                  <a:srgbClr val="393939"/>
                </a:solidFill>
                <a:latin typeface="Calibri" panose="020F0502020204030204" pitchFamily="34" charset="0"/>
                <a:cs typeface="Calibri" panose="020F0502020204030204" pitchFamily="34" charset="0"/>
              </a:rPr>
            </a:br>
            <a:endParaRPr lang="en-ZA" sz="1800" i="0" u="none" strike="noStrike" baseline="0" dirty="0">
              <a:solidFill>
                <a:srgbClr val="393939"/>
              </a:solidFill>
              <a:latin typeface="Calibri" panose="020F0502020204030204" pitchFamily="34" charset="0"/>
              <a:cs typeface="Calibri" panose="020F0502020204030204" pitchFamily="34" charset="0"/>
            </a:endParaRPr>
          </a:p>
          <a:p>
            <a:pPr marL="285750" indent="-285750" algn="l">
              <a:buFont typeface="Wingdings" panose="05000000000000000000" pitchFamily="2" charset="2"/>
              <a:buChar char="ü"/>
            </a:pPr>
            <a:r>
              <a:rPr lang="en-US" sz="1800" i="0" u="none" strike="noStrike" baseline="0" dirty="0">
                <a:solidFill>
                  <a:srgbClr val="393939"/>
                </a:solidFill>
                <a:latin typeface="Calibri" panose="020F0502020204030204" pitchFamily="34" charset="0"/>
                <a:cs typeface="Calibri" panose="020F0502020204030204" pitchFamily="34" charset="0"/>
              </a:rPr>
              <a:t>Offer up to </a:t>
            </a:r>
            <a:r>
              <a:rPr lang="en-US" sz="1800" b="1" i="0" u="none" strike="noStrike" baseline="0" dirty="0">
                <a:solidFill>
                  <a:srgbClr val="393939"/>
                </a:solidFill>
                <a:latin typeface="Calibri" panose="020F0502020204030204" pitchFamily="34" charset="0"/>
                <a:cs typeface="Calibri" panose="020F0502020204030204" pitchFamily="34" charset="0"/>
              </a:rPr>
              <a:t>36-month terms</a:t>
            </a:r>
            <a:br>
              <a:rPr lang="en-US" sz="1800" b="1" i="0" u="none" strike="noStrike" baseline="0" dirty="0">
                <a:solidFill>
                  <a:srgbClr val="393939"/>
                </a:solidFill>
                <a:latin typeface="Calibri" panose="020F0502020204030204" pitchFamily="34" charset="0"/>
                <a:cs typeface="Calibri" panose="020F0502020204030204" pitchFamily="34" charset="0"/>
              </a:rPr>
            </a:br>
            <a:endParaRPr lang="en-US" sz="1800" b="1" i="0" u="none" strike="noStrike" baseline="0" dirty="0">
              <a:solidFill>
                <a:srgbClr val="393939"/>
              </a:solidFill>
              <a:latin typeface="Calibri" panose="020F0502020204030204" pitchFamily="34" charset="0"/>
              <a:cs typeface="Calibri" panose="020F0502020204030204" pitchFamily="34" charset="0"/>
            </a:endParaRPr>
          </a:p>
          <a:p>
            <a:pPr marL="285750" indent="-285750" algn="l">
              <a:buFont typeface="Wingdings" panose="05000000000000000000" pitchFamily="2" charset="2"/>
              <a:buChar char="ü"/>
            </a:pPr>
            <a:r>
              <a:rPr lang="en-US" sz="1800" i="0" u="none" strike="noStrike" baseline="0" dirty="0">
                <a:solidFill>
                  <a:srgbClr val="393939"/>
                </a:solidFill>
                <a:latin typeface="Calibri" panose="020F0502020204030204" pitchFamily="34" charset="0"/>
                <a:cs typeface="Calibri" panose="020F0502020204030204" pitchFamily="34" charset="0"/>
              </a:rPr>
              <a:t>Have </a:t>
            </a:r>
            <a:r>
              <a:rPr lang="en-US" sz="1800" b="1" i="0" u="none" strike="noStrike" baseline="0" dirty="0">
                <a:solidFill>
                  <a:srgbClr val="393939"/>
                </a:solidFill>
                <a:latin typeface="Calibri" panose="020F0502020204030204" pitchFamily="34" charset="0"/>
                <a:cs typeface="Calibri" panose="020F0502020204030204" pitchFamily="34" charset="0"/>
              </a:rPr>
              <a:t>slightly more competitive interest rates </a:t>
            </a:r>
            <a:r>
              <a:rPr lang="en-US" sz="1800" i="0" u="none" strike="noStrike" baseline="0" dirty="0">
                <a:solidFill>
                  <a:srgbClr val="393939"/>
                </a:solidFill>
                <a:latin typeface="Calibri" panose="020F0502020204030204" pitchFamily="34" charset="0"/>
                <a:cs typeface="Calibri" panose="020F0502020204030204" pitchFamily="34" charset="0"/>
              </a:rPr>
              <a:t>(26-35%)</a:t>
            </a:r>
            <a:br>
              <a:rPr lang="en-US" sz="1800" i="0" u="none" strike="noStrike" baseline="0" dirty="0">
                <a:solidFill>
                  <a:srgbClr val="393939"/>
                </a:solidFill>
                <a:latin typeface="Calibri" panose="020F0502020204030204" pitchFamily="34" charset="0"/>
                <a:cs typeface="Calibri" panose="020F0502020204030204" pitchFamily="34" charset="0"/>
              </a:rPr>
            </a:br>
            <a:endParaRPr lang="en-US" sz="1800" i="0" u="none" strike="noStrike" baseline="0" dirty="0">
              <a:solidFill>
                <a:srgbClr val="393939"/>
              </a:solidFill>
              <a:latin typeface="Calibri" panose="020F0502020204030204" pitchFamily="34" charset="0"/>
              <a:cs typeface="Calibri" panose="020F0502020204030204" pitchFamily="34" charset="0"/>
            </a:endParaRPr>
          </a:p>
          <a:p>
            <a:pPr marL="285750" indent="-285750" algn="l">
              <a:buFont typeface="Wingdings" panose="05000000000000000000" pitchFamily="2" charset="2"/>
              <a:buChar char="ü"/>
            </a:pPr>
            <a:r>
              <a:rPr lang="en-US" sz="1800" i="0" u="none" strike="noStrike" baseline="0" dirty="0">
                <a:solidFill>
                  <a:srgbClr val="393939"/>
                </a:solidFill>
                <a:latin typeface="Calibri" panose="020F0502020204030204" pitchFamily="34" charset="0"/>
                <a:cs typeface="Calibri" panose="020F0502020204030204" pitchFamily="34" charset="0"/>
              </a:rPr>
              <a:t>Offer to </a:t>
            </a:r>
            <a:r>
              <a:rPr lang="en-US" sz="1800" b="1" i="0" u="none" strike="noStrike" baseline="0" dirty="0">
                <a:solidFill>
                  <a:srgbClr val="393939"/>
                </a:solidFill>
                <a:latin typeface="Calibri" panose="020F0502020204030204" pitchFamily="34" charset="0"/>
                <a:cs typeface="Calibri" panose="020F0502020204030204" pitchFamily="34" charset="0"/>
              </a:rPr>
              <a:t>monthly </a:t>
            </a:r>
            <a:r>
              <a:rPr lang="en-US" sz="1800" i="0" u="none" strike="noStrike" baseline="0" dirty="0">
                <a:solidFill>
                  <a:srgbClr val="393939"/>
                </a:solidFill>
                <a:latin typeface="Calibri" panose="020F0502020204030204" pitchFamily="34" charset="0"/>
                <a:cs typeface="Calibri" panose="020F0502020204030204" pitchFamily="34" charset="0"/>
              </a:rPr>
              <a:t>earners, </a:t>
            </a:r>
            <a:r>
              <a:rPr lang="en-US" sz="1800" b="1" i="0" u="none" strike="noStrike" baseline="0" dirty="0">
                <a:solidFill>
                  <a:srgbClr val="393939"/>
                </a:solidFill>
                <a:latin typeface="Calibri" panose="020F0502020204030204" pitchFamily="34" charset="0"/>
                <a:cs typeface="Calibri" panose="020F0502020204030204" pitchFamily="34" charset="0"/>
              </a:rPr>
              <a:t>DO NOT </a:t>
            </a:r>
            <a:r>
              <a:rPr lang="en-US" sz="1800" i="0" u="none" strike="noStrike" baseline="0" dirty="0">
                <a:solidFill>
                  <a:srgbClr val="393939"/>
                </a:solidFill>
                <a:latin typeface="Calibri" panose="020F0502020204030204" pitchFamily="34" charset="0"/>
                <a:cs typeface="Calibri" panose="020F0502020204030204" pitchFamily="34" charset="0"/>
              </a:rPr>
              <a:t>offer to </a:t>
            </a:r>
            <a:r>
              <a:rPr lang="en-US" sz="1800" b="1" i="0" u="none" strike="noStrike" baseline="0" dirty="0">
                <a:solidFill>
                  <a:srgbClr val="393939"/>
                </a:solidFill>
                <a:latin typeface="Calibri" panose="020F0502020204030204" pitchFamily="34" charset="0"/>
                <a:cs typeface="Calibri" panose="020F0502020204030204" pitchFamily="34" charset="0"/>
              </a:rPr>
              <a:t>fortnightly and weekly </a:t>
            </a:r>
            <a:r>
              <a:rPr lang="en-US" sz="1800" i="0" u="none" strike="noStrike" baseline="0" dirty="0">
                <a:solidFill>
                  <a:srgbClr val="393939"/>
                </a:solidFill>
                <a:latin typeface="Calibri" panose="020F0502020204030204" pitchFamily="34" charset="0"/>
                <a:cs typeface="Calibri" panose="020F0502020204030204" pitchFamily="34" charset="0"/>
              </a:rPr>
              <a:t>earners</a:t>
            </a:r>
            <a:br>
              <a:rPr lang="en-US" sz="1800" i="0" u="none" strike="noStrike" baseline="0" dirty="0">
                <a:solidFill>
                  <a:srgbClr val="393939"/>
                </a:solidFill>
                <a:latin typeface="Calibri" panose="020F0502020204030204" pitchFamily="34" charset="0"/>
                <a:cs typeface="Calibri" panose="020F0502020204030204" pitchFamily="34" charset="0"/>
              </a:rPr>
            </a:br>
            <a:endParaRPr lang="en-US" sz="1800" i="0" u="none" strike="noStrike" baseline="0" dirty="0">
              <a:solidFill>
                <a:srgbClr val="393939"/>
              </a:solidFill>
              <a:latin typeface="Calibri" panose="020F0502020204030204" pitchFamily="34" charset="0"/>
              <a:cs typeface="Calibri" panose="020F0502020204030204" pitchFamily="34" charset="0"/>
            </a:endParaRPr>
          </a:p>
          <a:p>
            <a:pPr marL="285750" indent="-285750" algn="l">
              <a:buFont typeface="Wingdings" panose="05000000000000000000" pitchFamily="2" charset="2"/>
              <a:buChar char="ü"/>
            </a:pPr>
            <a:r>
              <a:rPr lang="en-US" sz="1800" i="0" u="none" strike="noStrike" baseline="0" dirty="0">
                <a:solidFill>
                  <a:srgbClr val="393939"/>
                </a:solidFill>
                <a:latin typeface="Calibri" panose="020F0502020204030204" pitchFamily="34" charset="0"/>
                <a:cs typeface="Calibri" panose="020F0502020204030204" pitchFamily="34" charset="0"/>
              </a:rPr>
              <a:t>Offer </a:t>
            </a:r>
            <a:r>
              <a:rPr lang="en-US" sz="1800" b="1" i="0" u="none" strike="noStrike" baseline="0" dirty="0">
                <a:solidFill>
                  <a:srgbClr val="393939"/>
                </a:solidFill>
                <a:latin typeface="Calibri" panose="020F0502020204030204" pitchFamily="34" charset="0"/>
                <a:cs typeface="Calibri" panose="020F0502020204030204" pitchFamily="34" charset="0"/>
              </a:rPr>
              <a:t>up to 30% cash out</a:t>
            </a:r>
            <a:br>
              <a:rPr lang="en-US" sz="1800" b="1" i="0" u="none" strike="noStrike" baseline="0" dirty="0">
                <a:solidFill>
                  <a:srgbClr val="393939"/>
                </a:solidFill>
                <a:latin typeface="Calibri" panose="020F0502020204030204" pitchFamily="34" charset="0"/>
                <a:cs typeface="Calibri" panose="020F0502020204030204" pitchFamily="34" charset="0"/>
              </a:rPr>
            </a:br>
            <a:endParaRPr lang="en-US" sz="1800" b="1" i="0" u="none" strike="noStrike" baseline="0" dirty="0">
              <a:solidFill>
                <a:srgbClr val="393939"/>
              </a:solidFill>
              <a:latin typeface="Calibri" panose="020F0502020204030204" pitchFamily="34" charset="0"/>
              <a:cs typeface="Calibri" panose="020F0502020204030204" pitchFamily="34" charset="0"/>
            </a:endParaRPr>
          </a:p>
          <a:p>
            <a:pPr marL="285750" indent="-285750" algn="l">
              <a:buFont typeface="Wingdings" panose="05000000000000000000" pitchFamily="2" charset="2"/>
              <a:buChar char="ü"/>
            </a:pPr>
            <a:r>
              <a:rPr lang="en-US" sz="1800" i="0" u="none" strike="noStrike" baseline="0" dirty="0">
                <a:solidFill>
                  <a:srgbClr val="393939"/>
                </a:solidFill>
                <a:latin typeface="Calibri" panose="020F0502020204030204" pitchFamily="34" charset="0"/>
                <a:cs typeface="Calibri" panose="020F0502020204030204" pitchFamily="34" charset="0"/>
              </a:rPr>
              <a:t>Age limit is </a:t>
            </a:r>
            <a:r>
              <a:rPr lang="en-US" sz="1800" b="1" i="0" u="none" strike="noStrike" baseline="0" dirty="0">
                <a:solidFill>
                  <a:srgbClr val="393939"/>
                </a:solidFill>
                <a:latin typeface="Calibri" panose="020F0502020204030204" pitchFamily="34" charset="0"/>
                <a:cs typeface="Calibri" panose="020F0502020204030204" pitchFamily="34" charset="0"/>
              </a:rPr>
              <a:t>81 years old </a:t>
            </a:r>
            <a:br>
              <a:rPr lang="en-US" sz="1800" b="1" i="0" u="none" strike="noStrike" baseline="0" dirty="0">
                <a:solidFill>
                  <a:srgbClr val="393939"/>
                </a:solidFill>
                <a:latin typeface="Calibri" panose="020F0502020204030204" pitchFamily="34" charset="0"/>
                <a:cs typeface="Calibri" panose="020F0502020204030204" pitchFamily="34" charset="0"/>
              </a:rPr>
            </a:br>
            <a:endParaRPr lang="en-US" sz="1800" b="1" i="0" u="none" strike="noStrike" baseline="0" dirty="0">
              <a:solidFill>
                <a:srgbClr val="393939"/>
              </a:solidFill>
              <a:latin typeface="Calibri" panose="020F0502020204030204" pitchFamily="34" charset="0"/>
              <a:cs typeface="Calibri" panose="020F0502020204030204" pitchFamily="34" charset="0"/>
            </a:endParaRPr>
          </a:p>
          <a:p>
            <a:pPr marL="285750" indent="-285750" algn="l">
              <a:buFont typeface="Wingdings" panose="05000000000000000000" pitchFamily="2" charset="2"/>
              <a:buChar char="ü"/>
            </a:pPr>
            <a:r>
              <a:rPr lang="en-US" sz="1800" i="0" u="none" strike="noStrike" baseline="0" dirty="0">
                <a:solidFill>
                  <a:srgbClr val="393939"/>
                </a:solidFill>
                <a:latin typeface="Calibri" panose="020F0502020204030204" pitchFamily="34" charset="0"/>
                <a:cs typeface="Calibri" panose="020F0502020204030204" pitchFamily="34" charset="0"/>
              </a:rPr>
              <a:t>Generally </a:t>
            </a:r>
            <a:r>
              <a:rPr lang="en-US" sz="1800" b="1" i="0" u="none" strike="noStrike" baseline="0" dirty="0">
                <a:solidFill>
                  <a:srgbClr val="393939"/>
                </a:solidFill>
                <a:latin typeface="Calibri" panose="020F0502020204030204" pitchFamily="34" charset="0"/>
                <a:cs typeface="Calibri" panose="020F0502020204030204" pitchFamily="34" charset="0"/>
              </a:rPr>
              <a:t>pay out within same day </a:t>
            </a:r>
            <a:r>
              <a:rPr lang="en-US" sz="1800" i="0" u="none" strike="noStrike" baseline="0" dirty="0">
                <a:solidFill>
                  <a:srgbClr val="393939"/>
                </a:solidFill>
                <a:latin typeface="Calibri" panose="020F0502020204030204" pitchFamily="34" charset="0"/>
                <a:cs typeface="Calibri" panose="020F0502020204030204" pitchFamily="34" charset="0"/>
              </a:rPr>
              <a:t>if application submitted and </a:t>
            </a:r>
            <a:r>
              <a:rPr lang="en-US" sz="1800" i="0" u="none" strike="noStrike" baseline="0" dirty="0" err="1">
                <a:solidFill>
                  <a:srgbClr val="393939"/>
                </a:solidFill>
                <a:latin typeface="Calibri" panose="020F0502020204030204" pitchFamily="34" charset="0"/>
                <a:cs typeface="Calibri" panose="020F0502020204030204" pitchFamily="34" charset="0"/>
              </a:rPr>
              <a:t>finalised</a:t>
            </a:r>
            <a:r>
              <a:rPr lang="en-US" sz="1800" i="0" u="none" strike="noStrike" baseline="0" dirty="0">
                <a:solidFill>
                  <a:srgbClr val="393939"/>
                </a:solidFill>
                <a:latin typeface="Calibri" panose="020F0502020204030204" pitchFamily="34" charset="0"/>
                <a:cs typeface="Calibri" panose="020F0502020204030204" pitchFamily="34" charset="0"/>
              </a:rPr>
              <a:t> before 14:30 or if </a:t>
            </a:r>
            <a:r>
              <a:rPr lang="en-US" sz="1800" i="0" u="none" strike="noStrike" baseline="0" dirty="0" err="1">
                <a:solidFill>
                  <a:srgbClr val="393939"/>
                </a:solidFill>
                <a:latin typeface="Calibri" panose="020F0502020204030204" pitchFamily="34" charset="0"/>
                <a:cs typeface="Calibri" panose="020F0502020204030204" pitchFamily="34" charset="0"/>
              </a:rPr>
              <a:t>finalised</a:t>
            </a:r>
            <a:r>
              <a:rPr lang="en-US" sz="1800" i="0" u="none" strike="noStrike" baseline="0" dirty="0">
                <a:solidFill>
                  <a:srgbClr val="393939"/>
                </a:solidFill>
                <a:latin typeface="Calibri" panose="020F0502020204030204" pitchFamily="34" charset="0"/>
                <a:cs typeface="Calibri" panose="020F0502020204030204" pitchFamily="34" charset="0"/>
              </a:rPr>
              <a:t> after 14:30, pays out the following day at 14:30</a:t>
            </a:r>
            <a:br>
              <a:rPr lang="en-US" sz="1800" i="0" u="none" strike="noStrike" baseline="0" dirty="0">
                <a:solidFill>
                  <a:srgbClr val="393939"/>
                </a:solidFill>
                <a:latin typeface="Calibri" panose="020F0502020204030204" pitchFamily="34" charset="0"/>
                <a:cs typeface="Calibri" panose="020F0502020204030204" pitchFamily="34" charset="0"/>
              </a:rPr>
            </a:br>
            <a:endParaRPr lang="en-US" sz="1800" i="0" u="none" strike="noStrike" baseline="0" dirty="0">
              <a:solidFill>
                <a:srgbClr val="393939"/>
              </a:solidFill>
              <a:latin typeface="Calibri" panose="020F0502020204030204" pitchFamily="34" charset="0"/>
              <a:cs typeface="Calibri" panose="020F0502020204030204" pitchFamily="34" charset="0"/>
            </a:endParaRPr>
          </a:p>
          <a:p>
            <a:pPr marL="285750" indent="-285750" algn="l">
              <a:buFont typeface="Wingdings" panose="05000000000000000000" pitchFamily="2" charset="2"/>
              <a:buChar char="ü"/>
            </a:pPr>
            <a:r>
              <a:rPr lang="en-US" dirty="0">
                <a:solidFill>
                  <a:srgbClr val="393939"/>
                </a:solidFill>
                <a:latin typeface="Calibri" panose="020F0502020204030204" pitchFamily="34" charset="0"/>
                <a:cs typeface="Calibri" panose="020F0502020204030204" pitchFamily="34" charset="0"/>
              </a:rPr>
              <a:t>Offer </a:t>
            </a:r>
            <a:r>
              <a:rPr lang="en-US" b="1" dirty="0">
                <a:solidFill>
                  <a:srgbClr val="393939"/>
                </a:solidFill>
                <a:latin typeface="Calibri" panose="020F0502020204030204" pitchFamily="34" charset="0"/>
                <a:cs typeface="Calibri" panose="020F0502020204030204" pitchFamily="34" charset="0"/>
              </a:rPr>
              <a:t>GEPF pensioners </a:t>
            </a:r>
            <a:r>
              <a:rPr lang="en-US" dirty="0">
                <a:solidFill>
                  <a:srgbClr val="393939"/>
                </a:solidFill>
                <a:latin typeface="Calibri" panose="020F0502020204030204" pitchFamily="34" charset="0"/>
                <a:cs typeface="Calibri" panose="020F0502020204030204" pitchFamily="34" charset="0"/>
              </a:rPr>
              <a:t>and </a:t>
            </a:r>
            <a:r>
              <a:rPr lang="en-US" b="1" dirty="0">
                <a:solidFill>
                  <a:srgbClr val="393939"/>
                </a:solidFill>
                <a:latin typeface="Calibri" panose="020F0502020204030204" pitchFamily="34" charset="0"/>
                <a:cs typeface="Calibri" panose="020F0502020204030204" pitchFamily="34" charset="0"/>
              </a:rPr>
              <a:t>private pensioners</a:t>
            </a:r>
            <a:br>
              <a:rPr lang="en-US" b="1" dirty="0">
                <a:solidFill>
                  <a:srgbClr val="393939"/>
                </a:solidFill>
                <a:latin typeface="Calibri" panose="020F0502020204030204" pitchFamily="34" charset="0"/>
                <a:cs typeface="Calibri" panose="020F0502020204030204" pitchFamily="34" charset="0"/>
              </a:rPr>
            </a:br>
            <a:endParaRPr lang="en-US" sz="1800" b="1" i="0" u="none" strike="noStrike" baseline="0" dirty="0">
              <a:solidFill>
                <a:srgbClr val="393939"/>
              </a:solidFill>
              <a:latin typeface="Calibri" panose="020F0502020204030204" pitchFamily="34" charset="0"/>
              <a:cs typeface="Calibri" panose="020F0502020204030204" pitchFamily="34" charset="0"/>
            </a:endParaRPr>
          </a:p>
          <a:p>
            <a:pPr marL="285750" indent="-285750" algn="l">
              <a:buFont typeface="Wingdings" panose="05000000000000000000" pitchFamily="2" charset="2"/>
              <a:buChar char="ü"/>
            </a:pPr>
            <a:r>
              <a:rPr lang="en-ZA" sz="1800" i="0" u="none" strike="noStrike" baseline="0" dirty="0">
                <a:solidFill>
                  <a:srgbClr val="393939"/>
                </a:solidFill>
                <a:latin typeface="Calibri" panose="020F0502020204030204" pitchFamily="34" charset="0"/>
                <a:cs typeface="Calibri" panose="020F0502020204030204" pitchFamily="34" charset="0"/>
              </a:rPr>
              <a:t>Offer to </a:t>
            </a:r>
            <a:r>
              <a:rPr lang="en-ZA" sz="1800" b="1" i="0" u="none" strike="noStrike" baseline="0" dirty="0">
                <a:solidFill>
                  <a:srgbClr val="393939"/>
                </a:solidFill>
                <a:latin typeface="Calibri" panose="020F0502020204030204" pitchFamily="34" charset="0"/>
                <a:cs typeface="Calibri" panose="020F0502020204030204" pitchFamily="34" charset="0"/>
              </a:rPr>
              <a:t>SASSA pensioners  </a:t>
            </a:r>
            <a:r>
              <a:rPr lang="en-ZA" sz="1800" i="0" u="none" strike="noStrike" baseline="0" dirty="0">
                <a:solidFill>
                  <a:srgbClr val="393939"/>
                </a:solidFill>
                <a:latin typeface="Calibri" panose="020F0502020204030204" pitchFamily="34" charset="0"/>
                <a:cs typeface="Calibri" panose="020F0502020204030204" pitchFamily="34" charset="0"/>
              </a:rPr>
              <a:t>(Interest rate-26% and repayment is between 18-24 months depending on the offer)</a:t>
            </a:r>
          </a:p>
          <a:p>
            <a:pPr marL="285750" indent="-285750" algn="l">
              <a:buFont typeface="Wingdings" panose="05000000000000000000" pitchFamily="2" charset="2"/>
              <a:buChar char="ü"/>
            </a:pPr>
            <a:endParaRPr lang="en-ZA" sz="1800" i="0" u="none" strike="noStrike" baseline="0" dirty="0">
              <a:solidFill>
                <a:srgbClr val="393939"/>
              </a:solidFill>
              <a:latin typeface="Calibri" panose="020F0502020204030204" pitchFamily="34" charset="0"/>
              <a:cs typeface="Calibri" panose="020F0502020204030204" pitchFamily="34" charset="0"/>
            </a:endParaRPr>
          </a:p>
          <a:p>
            <a:pPr marL="285750" indent="-285750" algn="l">
              <a:buFont typeface="Wingdings" panose="05000000000000000000" pitchFamily="2" charset="2"/>
              <a:buChar char="ü"/>
            </a:pPr>
            <a:r>
              <a:rPr lang="en-ZA" b="1" dirty="0">
                <a:solidFill>
                  <a:srgbClr val="393939"/>
                </a:solidFill>
                <a:latin typeface="Calibri" panose="020F0502020204030204" pitchFamily="34" charset="0"/>
                <a:cs typeface="Calibri" panose="020F0502020204030204" pitchFamily="34" charset="0"/>
              </a:rPr>
              <a:t>SASSA </a:t>
            </a:r>
            <a:r>
              <a:rPr lang="en-ZA" dirty="0">
                <a:solidFill>
                  <a:srgbClr val="393939"/>
                </a:solidFill>
                <a:latin typeface="Calibri" panose="020F0502020204030204" pitchFamily="34" charset="0"/>
                <a:cs typeface="Calibri" panose="020F0502020204030204" pitchFamily="34" charset="0"/>
              </a:rPr>
              <a:t>Pensioners – </a:t>
            </a:r>
            <a:r>
              <a:rPr lang="en-ZA" b="1" dirty="0">
                <a:solidFill>
                  <a:srgbClr val="393939"/>
                </a:solidFill>
                <a:latin typeface="Calibri" panose="020F0502020204030204" pitchFamily="34" charset="0"/>
                <a:cs typeface="Calibri" panose="020F0502020204030204" pitchFamily="34" charset="0"/>
              </a:rPr>
              <a:t>NEW offers </a:t>
            </a:r>
            <a:r>
              <a:rPr lang="en-ZA" dirty="0">
                <a:solidFill>
                  <a:srgbClr val="393939"/>
                </a:solidFill>
                <a:latin typeface="Calibri" panose="020F0502020204030204" pitchFamily="34" charset="0"/>
                <a:cs typeface="Calibri" panose="020F0502020204030204" pitchFamily="34" charset="0"/>
              </a:rPr>
              <a:t>are up to </a:t>
            </a:r>
            <a:r>
              <a:rPr lang="en-ZA" b="1" dirty="0">
                <a:solidFill>
                  <a:srgbClr val="393939"/>
                </a:solidFill>
                <a:latin typeface="Calibri" panose="020F0502020204030204" pitchFamily="34" charset="0"/>
                <a:cs typeface="Calibri" panose="020F0502020204030204" pitchFamily="34" charset="0"/>
              </a:rPr>
              <a:t>R4500-R5000 </a:t>
            </a:r>
            <a:r>
              <a:rPr lang="en-ZA" dirty="0">
                <a:solidFill>
                  <a:srgbClr val="393939"/>
                </a:solidFill>
                <a:latin typeface="Calibri" panose="020F0502020204030204" pitchFamily="34" charset="0"/>
                <a:cs typeface="Calibri" panose="020F0502020204030204" pitchFamily="34" charset="0"/>
              </a:rPr>
              <a:t>over </a:t>
            </a:r>
            <a:r>
              <a:rPr lang="en-ZA" b="1" dirty="0">
                <a:solidFill>
                  <a:srgbClr val="393939"/>
                </a:solidFill>
                <a:latin typeface="Calibri" panose="020F0502020204030204" pitchFamily="34" charset="0"/>
                <a:cs typeface="Calibri" panose="020F0502020204030204" pitchFamily="34" charset="0"/>
              </a:rPr>
              <a:t>18/24 months</a:t>
            </a:r>
            <a:br>
              <a:rPr lang="en-ZA" b="1" dirty="0">
                <a:solidFill>
                  <a:srgbClr val="393939"/>
                </a:solidFill>
                <a:latin typeface="Calibri" panose="020F0502020204030204" pitchFamily="34" charset="0"/>
                <a:cs typeface="Calibri" panose="020F0502020204030204" pitchFamily="34" charset="0"/>
              </a:rPr>
            </a:br>
            <a:endParaRPr lang="en-ZA" b="1" dirty="0">
              <a:solidFill>
                <a:srgbClr val="393939"/>
              </a:solidFill>
              <a:latin typeface="Calibri" panose="020F0502020204030204" pitchFamily="34" charset="0"/>
              <a:cs typeface="Calibri" panose="020F0502020204030204" pitchFamily="34" charset="0"/>
            </a:endParaRPr>
          </a:p>
          <a:p>
            <a:pPr marL="285750" indent="-285750" algn="l">
              <a:buFont typeface="Wingdings" panose="05000000000000000000" pitchFamily="2" charset="2"/>
              <a:buChar char="ü"/>
            </a:pPr>
            <a:r>
              <a:rPr lang="en-ZA" b="1" dirty="0">
                <a:solidFill>
                  <a:srgbClr val="393939"/>
                </a:solidFill>
                <a:latin typeface="Calibri" panose="020F0502020204030204" pitchFamily="34" charset="0"/>
                <a:cs typeface="Calibri" panose="020F0502020204030204" pitchFamily="34" charset="0"/>
              </a:rPr>
              <a:t>OLD/REPEAT offers </a:t>
            </a:r>
            <a:r>
              <a:rPr lang="en-ZA" dirty="0">
                <a:solidFill>
                  <a:srgbClr val="393939"/>
                </a:solidFill>
                <a:latin typeface="Calibri" panose="020F0502020204030204" pitchFamily="34" charset="0"/>
                <a:cs typeface="Calibri" panose="020F0502020204030204" pitchFamily="34" charset="0"/>
              </a:rPr>
              <a:t>are up to </a:t>
            </a:r>
            <a:r>
              <a:rPr lang="en-ZA" b="1" dirty="0">
                <a:solidFill>
                  <a:srgbClr val="393939"/>
                </a:solidFill>
                <a:latin typeface="Calibri" panose="020F0502020204030204" pitchFamily="34" charset="0"/>
                <a:cs typeface="Calibri" panose="020F0502020204030204" pitchFamily="34" charset="0"/>
              </a:rPr>
              <a:t>R5500</a:t>
            </a:r>
            <a:r>
              <a:rPr lang="en-ZA" dirty="0">
                <a:solidFill>
                  <a:srgbClr val="393939"/>
                </a:solidFill>
                <a:latin typeface="Calibri" panose="020F0502020204030204" pitchFamily="34" charset="0"/>
                <a:cs typeface="Calibri" panose="020F0502020204030204" pitchFamily="34" charset="0"/>
              </a:rPr>
              <a:t>	| </a:t>
            </a:r>
            <a:r>
              <a:rPr lang="en-ZA" b="1" dirty="0">
                <a:solidFill>
                  <a:srgbClr val="393939"/>
                </a:solidFill>
                <a:latin typeface="Calibri" panose="020F0502020204030204" pitchFamily="34" charset="0"/>
                <a:cs typeface="Calibri" panose="020F0502020204030204" pitchFamily="34" charset="0"/>
              </a:rPr>
              <a:t>24 months | instalment R418</a:t>
            </a:r>
            <a:endParaRPr lang="en-ZA"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7408769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1EF9050-0332-4B7F-81E7-9E0D07485F92}"/>
              </a:ext>
            </a:extLst>
          </p:cNvPr>
          <p:cNvSpPr>
            <a:spLocks noGrp="1"/>
          </p:cNvSpPr>
          <p:nvPr>
            <p:ph type="body" idx="1"/>
          </p:nvPr>
        </p:nvSpPr>
        <p:spPr>
          <a:xfrm>
            <a:off x="1154953" y="1673957"/>
            <a:ext cx="3774856" cy="486148"/>
          </a:xfrm>
          <a:solidFill>
            <a:srgbClr val="385723"/>
          </a:solidFill>
        </p:spPr>
        <p:txBody>
          <a:bodyPr/>
          <a:lstStyle/>
          <a:p>
            <a:pPr algn="ctr"/>
            <a:r>
              <a:rPr lang="en-US" dirty="0">
                <a:solidFill>
                  <a:schemeClr val="bg1"/>
                </a:solidFill>
              </a:rPr>
              <a:t>NEDBANK</a:t>
            </a:r>
            <a:endParaRPr lang="en-ZA" dirty="0">
              <a:solidFill>
                <a:schemeClr val="bg1"/>
              </a:solidFill>
            </a:endParaRPr>
          </a:p>
        </p:txBody>
      </p:sp>
      <p:sp>
        <p:nvSpPr>
          <p:cNvPr id="4" name="Content Placeholder 3">
            <a:extLst>
              <a:ext uri="{FF2B5EF4-FFF2-40B4-BE49-F238E27FC236}">
                <a16:creationId xmlns:a16="http://schemas.microsoft.com/office/drawing/2014/main" id="{09D64685-42E1-4657-8D6F-A81E209F2053}"/>
              </a:ext>
            </a:extLst>
          </p:cNvPr>
          <p:cNvSpPr>
            <a:spLocks noGrp="1"/>
          </p:cNvSpPr>
          <p:nvPr>
            <p:ph sz="half" idx="2"/>
          </p:nvPr>
        </p:nvSpPr>
        <p:spPr>
          <a:xfrm>
            <a:off x="629802" y="2505075"/>
            <a:ext cx="4825158" cy="3678238"/>
          </a:xfrm>
        </p:spPr>
        <p:txBody>
          <a:bodyPr>
            <a:normAutofit/>
          </a:bodyPr>
          <a:lstStyle/>
          <a:p>
            <a:pPr>
              <a:buFont typeface="Wingdings" panose="05000000000000000000" pitchFamily="2" charset="2"/>
              <a:buChar char="ü"/>
            </a:pPr>
            <a:r>
              <a:rPr lang="en-US" sz="1800" b="1" dirty="0"/>
              <a:t>Offers the most </a:t>
            </a:r>
            <a:r>
              <a:rPr lang="en-US" sz="1800" dirty="0"/>
              <a:t>up to R300 000 and has the </a:t>
            </a:r>
            <a:r>
              <a:rPr lang="en-US" sz="1800" b="1" dirty="0"/>
              <a:t>best interest rates</a:t>
            </a:r>
          </a:p>
          <a:p>
            <a:pPr>
              <a:buFont typeface="Wingdings" panose="05000000000000000000" pitchFamily="2" charset="2"/>
              <a:buChar char="ü"/>
            </a:pPr>
            <a:r>
              <a:rPr lang="en-US" sz="1800" dirty="0"/>
              <a:t>Requires </a:t>
            </a:r>
            <a:r>
              <a:rPr lang="en-US" sz="1800" b="1" dirty="0"/>
              <a:t>formal documentation</a:t>
            </a:r>
          </a:p>
          <a:p>
            <a:pPr>
              <a:buFont typeface="Wingdings" panose="05000000000000000000" pitchFamily="2" charset="2"/>
              <a:buChar char="ü"/>
            </a:pPr>
            <a:r>
              <a:rPr lang="en-US" sz="1800" dirty="0"/>
              <a:t>Ensure everything is </a:t>
            </a:r>
            <a:r>
              <a:rPr lang="en-US" sz="1800" b="1" dirty="0"/>
              <a:t>properly scanned </a:t>
            </a:r>
            <a:r>
              <a:rPr lang="en-US" sz="1800" dirty="0"/>
              <a:t>before submission</a:t>
            </a:r>
          </a:p>
          <a:p>
            <a:pPr>
              <a:buFont typeface="Wingdings" panose="05000000000000000000" pitchFamily="2" charset="2"/>
              <a:buChar char="ü"/>
            </a:pPr>
            <a:r>
              <a:rPr lang="en-US" sz="1800" dirty="0"/>
              <a:t>Ensure all documents are </a:t>
            </a:r>
            <a:r>
              <a:rPr lang="en-US" sz="1800" b="1" dirty="0"/>
              <a:t>most recent</a:t>
            </a:r>
          </a:p>
          <a:p>
            <a:pPr lvl="1">
              <a:buFont typeface="Wingdings" panose="05000000000000000000" pitchFamily="2" charset="2"/>
              <a:buChar char="ü"/>
            </a:pPr>
            <a:r>
              <a:rPr lang="en-US" sz="1400" dirty="0" err="1"/>
              <a:t>payslip</a:t>
            </a:r>
            <a:r>
              <a:rPr lang="en-US" sz="1400" dirty="0"/>
              <a:t> not older than 2 months</a:t>
            </a:r>
          </a:p>
          <a:p>
            <a:pPr lvl="1">
              <a:buFont typeface="Wingdings" panose="05000000000000000000" pitchFamily="2" charset="2"/>
              <a:buChar char="ü"/>
            </a:pPr>
            <a:r>
              <a:rPr lang="en-US" sz="1400" dirty="0"/>
              <a:t>bank statement is dated and stamped and not older than 7 business days</a:t>
            </a:r>
          </a:p>
          <a:p>
            <a:pPr lvl="1">
              <a:buFont typeface="Wingdings" panose="05000000000000000000" pitchFamily="2" charset="2"/>
              <a:buChar char="ü"/>
            </a:pPr>
            <a:r>
              <a:rPr lang="en-US" sz="1400" dirty="0"/>
              <a:t>net income reflecting on </a:t>
            </a:r>
            <a:r>
              <a:rPr lang="en-US" sz="1400" dirty="0" err="1"/>
              <a:t>payslip</a:t>
            </a:r>
            <a:r>
              <a:rPr lang="en-US" sz="1400" dirty="0"/>
              <a:t> is on the bank statement</a:t>
            </a:r>
          </a:p>
          <a:p>
            <a:pPr>
              <a:buFont typeface="Wingdings" panose="05000000000000000000" pitchFamily="2" charset="2"/>
              <a:buChar char="ü"/>
            </a:pPr>
            <a:r>
              <a:rPr lang="en-US" sz="1800" b="1" dirty="0"/>
              <a:t>Consolidation </a:t>
            </a:r>
            <a:r>
              <a:rPr lang="en-US" sz="1800" dirty="0"/>
              <a:t>is offered</a:t>
            </a:r>
          </a:p>
          <a:p>
            <a:pPr>
              <a:buFont typeface="Wingdings" panose="05000000000000000000" pitchFamily="2" charset="2"/>
              <a:buChar char="ü"/>
            </a:pPr>
            <a:endParaRPr lang="en-US" sz="1800" dirty="0"/>
          </a:p>
          <a:p>
            <a:pPr>
              <a:buFont typeface="Wingdings" panose="05000000000000000000" pitchFamily="2" charset="2"/>
              <a:buChar char="ü"/>
            </a:pPr>
            <a:endParaRPr lang="en-ZA" sz="1800" dirty="0"/>
          </a:p>
        </p:txBody>
      </p:sp>
      <p:sp>
        <p:nvSpPr>
          <p:cNvPr id="5" name="Text Placeholder 4">
            <a:extLst>
              <a:ext uri="{FF2B5EF4-FFF2-40B4-BE49-F238E27FC236}">
                <a16:creationId xmlns:a16="http://schemas.microsoft.com/office/drawing/2014/main" id="{ADE1795E-04ED-4045-A58D-392523FC3032}"/>
              </a:ext>
            </a:extLst>
          </p:cNvPr>
          <p:cNvSpPr>
            <a:spLocks noGrp="1"/>
          </p:cNvSpPr>
          <p:nvPr>
            <p:ph type="body" sz="quarter" idx="3"/>
          </p:nvPr>
        </p:nvSpPr>
        <p:spPr>
          <a:xfrm>
            <a:off x="7131683" y="1673957"/>
            <a:ext cx="3774856" cy="486148"/>
          </a:xfrm>
          <a:solidFill>
            <a:srgbClr val="002060"/>
          </a:solidFill>
        </p:spPr>
        <p:txBody>
          <a:bodyPr/>
          <a:lstStyle/>
          <a:p>
            <a:pPr algn="ctr"/>
            <a:r>
              <a:rPr lang="en-US" dirty="0">
                <a:solidFill>
                  <a:schemeClr val="bg1"/>
                </a:solidFill>
              </a:rPr>
              <a:t>EVOLUTION FINANCE</a:t>
            </a:r>
            <a:endParaRPr lang="en-ZA" dirty="0">
              <a:solidFill>
                <a:schemeClr val="bg1"/>
              </a:solidFill>
            </a:endParaRPr>
          </a:p>
        </p:txBody>
      </p:sp>
      <p:sp>
        <p:nvSpPr>
          <p:cNvPr id="6" name="Content Placeholder 5">
            <a:extLst>
              <a:ext uri="{FF2B5EF4-FFF2-40B4-BE49-F238E27FC236}">
                <a16:creationId xmlns:a16="http://schemas.microsoft.com/office/drawing/2014/main" id="{5688A97B-6D5F-4047-B632-0B70CD11D462}"/>
              </a:ext>
            </a:extLst>
          </p:cNvPr>
          <p:cNvSpPr>
            <a:spLocks noGrp="1"/>
          </p:cNvSpPr>
          <p:nvPr>
            <p:ph sz="quarter" idx="4"/>
          </p:nvPr>
        </p:nvSpPr>
        <p:spPr>
          <a:xfrm>
            <a:off x="6427517" y="2496361"/>
            <a:ext cx="5183188" cy="3684588"/>
          </a:xfrm>
        </p:spPr>
        <p:txBody>
          <a:bodyPr>
            <a:normAutofit/>
          </a:bodyPr>
          <a:lstStyle/>
          <a:p>
            <a:pPr>
              <a:buFont typeface="Wingdings" panose="05000000000000000000" pitchFamily="2" charset="2"/>
              <a:buChar char="ü"/>
            </a:pPr>
            <a:r>
              <a:rPr lang="en-US" sz="1800" b="1" dirty="0"/>
              <a:t>Not as strict </a:t>
            </a:r>
            <a:r>
              <a:rPr lang="en-US" sz="1800" dirty="0"/>
              <a:t>with documentation</a:t>
            </a:r>
          </a:p>
          <a:p>
            <a:pPr>
              <a:buFont typeface="Wingdings" panose="05000000000000000000" pitchFamily="2" charset="2"/>
              <a:buChar char="ü"/>
            </a:pPr>
            <a:r>
              <a:rPr lang="en-US" sz="1800" dirty="0"/>
              <a:t>Offers </a:t>
            </a:r>
            <a:r>
              <a:rPr lang="en-US" sz="1800" b="1" dirty="0" err="1"/>
              <a:t>flexibuild</a:t>
            </a:r>
            <a:r>
              <a:rPr lang="en-US" sz="1800" b="1" dirty="0"/>
              <a:t> </a:t>
            </a:r>
            <a:r>
              <a:rPr lang="en-US" sz="1800" dirty="0"/>
              <a:t>option</a:t>
            </a:r>
          </a:p>
          <a:p>
            <a:pPr>
              <a:buFont typeface="Wingdings" panose="05000000000000000000" pitchFamily="2" charset="2"/>
              <a:buChar char="ü"/>
            </a:pPr>
            <a:r>
              <a:rPr lang="en-US" sz="1800" dirty="0"/>
              <a:t>Offer to </a:t>
            </a:r>
            <a:r>
              <a:rPr lang="en-US" sz="1800" b="1" dirty="0"/>
              <a:t>fortnightly</a:t>
            </a:r>
            <a:r>
              <a:rPr lang="en-US" sz="1800" dirty="0"/>
              <a:t> earners</a:t>
            </a:r>
          </a:p>
          <a:p>
            <a:pPr>
              <a:buFont typeface="Wingdings" panose="05000000000000000000" pitchFamily="2" charset="2"/>
              <a:buChar char="ü"/>
            </a:pPr>
            <a:r>
              <a:rPr lang="en-US" sz="1800" dirty="0"/>
              <a:t>Assist </a:t>
            </a:r>
            <a:r>
              <a:rPr lang="en-US" sz="1800" b="1" dirty="0"/>
              <a:t>self employed </a:t>
            </a:r>
            <a:r>
              <a:rPr lang="en-US" sz="1800" dirty="0"/>
              <a:t>people as long as</a:t>
            </a:r>
          </a:p>
          <a:p>
            <a:pPr lvl="1">
              <a:buFont typeface="Wingdings" panose="05000000000000000000" pitchFamily="2" charset="2"/>
              <a:buChar char="ü"/>
            </a:pPr>
            <a:r>
              <a:rPr lang="en-US" sz="1400" dirty="0"/>
              <a:t>use a personal bank account</a:t>
            </a:r>
          </a:p>
          <a:p>
            <a:pPr lvl="1">
              <a:buFont typeface="Wingdings" panose="05000000000000000000" pitchFamily="2" charset="2"/>
              <a:buChar char="ü"/>
            </a:pPr>
            <a:r>
              <a:rPr lang="en-US" sz="1400" dirty="0"/>
              <a:t>deposit a minimum of R3,500.00 on to their bank account .</a:t>
            </a:r>
          </a:p>
          <a:p>
            <a:pPr>
              <a:buFont typeface="Wingdings" panose="05000000000000000000" pitchFamily="2" charset="2"/>
              <a:buChar char="ü"/>
            </a:pPr>
            <a:r>
              <a:rPr lang="en-US" sz="1800" dirty="0"/>
              <a:t>Pays out very </a:t>
            </a:r>
            <a:r>
              <a:rPr lang="en-US" sz="1800" b="1" dirty="0"/>
              <a:t>quickly </a:t>
            </a:r>
            <a:endParaRPr lang="en-ZA" sz="1800" b="1" dirty="0"/>
          </a:p>
        </p:txBody>
      </p:sp>
      <p:sp>
        <p:nvSpPr>
          <p:cNvPr id="7" name="TextBox 6">
            <a:extLst>
              <a:ext uri="{FF2B5EF4-FFF2-40B4-BE49-F238E27FC236}">
                <a16:creationId xmlns:a16="http://schemas.microsoft.com/office/drawing/2014/main" id="{AAA24285-371E-2C6E-64D1-196E9F6A2C92}"/>
              </a:ext>
            </a:extLst>
          </p:cNvPr>
          <p:cNvSpPr txBox="1"/>
          <p:nvPr/>
        </p:nvSpPr>
        <p:spPr>
          <a:xfrm>
            <a:off x="0" y="752926"/>
            <a:ext cx="12192000" cy="584775"/>
          </a:xfrm>
          <a:prstGeom prst="rect">
            <a:avLst/>
          </a:prstGeom>
          <a:solidFill>
            <a:srgbClr val="FF0000"/>
          </a:solidFill>
        </p:spPr>
        <p:style>
          <a:lnRef idx="0">
            <a:schemeClr val="accent5"/>
          </a:lnRef>
          <a:fillRef idx="3">
            <a:schemeClr val="accent5"/>
          </a:fillRef>
          <a:effectRef idx="3">
            <a:schemeClr val="accent5"/>
          </a:effectRef>
          <a:fontRef idx="minor">
            <a:schemeClr val="lt1"/>
          </a:fontRef>
        </p:style>
        <p:txBody>
          <a:bodyPr wrap="square">
            <a:spAutoFit/>
          </a:bodyPr>
          <a:lstStyle/>
          <a:p>
            <a:pPr algn="ctr"/>
            <a:r>
              <a:rPr lang="en-ZA" sz="3200" b="1" dirty="0">
                <a:solidFill>
                  <a:schemeClr val="bg1"/>
                </a:solidFill>
                <a:latin typeface="CIDFont+F3"/>
              </a:rPr>
              <a:t>Overview – How to decide which lender is best for the client?</a:t>
            </a:r>
            <a:endParaRPr lang="en-ZA" sz="3200" b="1" dirty="0">
              <a:solidFill>
                <a:schemeClr val="bg1"/>
              </a:solidFill>
            </a:endParaRPr>
          </a:p>
        </p:txBody>
      </p:sp>
    </p:spTree>
    <p:extLst>
      <p:ext uri="{BB962C8B-B14F-4D97-AF65-F5344CB8AC3E}">
        <p14:creationId xmlns:p14="http://schemas.microsoft.com/office/powerpoint/2010/main" val="17978739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9D64685-42E1-4657-8D6F-A81E209F2053}"/>
              </a:ext>
            </a:extLst>
          </p:cNvPr>
          <p:cNvSpPr>
            <a:spLocks noGrp="1"/>
          </p:cNvSpPr>
          <p:nvPr>
            <p:ph sz="half" idx="2"/>
          </p:nvPr>
        </p:nvSpPr>
        <p:spPr>
          <a:xfrm>
            <a:off x="839789" y="2505075"/>
            <a:ext cx="4633360" cy="3684588"/>
          </a:xfrm>
        </p:spPr>
        <p:txBody>
          <a:bodyPr>
            <a:normAutofit/>
          </a:bodyPr>
          <a:lstStyle/>
          <a:p>
            <a:pPr algn="l">
              <a:buFont typeface="Wingdings" panose="05000000000000000000" pitchFamily="2" charset="2"/>
              <a:buChar char="ü"/>
            </a:pPr>
            <a:r>
              <a:rPr lang="en-US" sz="1800" b="0" i="0" u="none" strike="noStrike" baseline="0" dirty="0">
                <a:solidFill>
                  <a:srgbClr val="393939"/>
                </a:solidFill>
                <a:latin typeface="Calibri" panose="020F0502020204030204" pitchFamily="34" charset="0"/>
                <a:cs typeface="Calibri" panose="020F0502020204030204" pitchFamily="34" charset="0"/>
              </a:rPr>
              <a:t>The Thuthukani system pulls information from a </a:t>
            </a:r>
            <a:r>
              <a:rPr lang="en-US" sz="1800" b="1" i="0" u="none" strike="noStrike" baseline="0" dirty="0">
                <a:solidFill>
                  <a:srgbClr val="393939"/>
                </a:solidFill>
                <a:latin typeface="Calibri" panose="020F0502020204030204" pitchFamily="34" charset="0"/>
                <a:cs typeface="Calibri" panose="020F0502020204030204" pitchFamily="34" charset="0"/>
              </a:rPr>
              <a:t>government </a:t>
            </a:r>
            <a:r>
              <a:rPr lang="en-US" sz="1800" b="0" i="0" u="none" strike="noStrike" baseline="0" dirty="0">
                <a:solidFill>
                  <a:srgbClr val="393939"/>
                </a:solidFill>
                <a:latin typeface="Calibri" panose="020F0502020204030204" pitchFamily="34" charset="0"/>
                <a:cs typeface="Calibri" panose="020F0502020204030204" pitchFamily="34" charset="0"/>
              </a:rPr>
              <a:t>payment system that assists with providing more tailored offers to government employees and </a:t>
            </a:r>
            <a:r>
              <a:rPr lang="en-US" sz="1800" b="1" i="0" u="none" strike="noStrike" baseline="0" dirty="0">
                <a:solidFill>
                  <a:srgbClr val="393939"/>
                </a:solidFill>
                <a:latin typeface="Calibri" panose="020F0502020204030204" pitchFamily="34" charset="0"/>
                <a:cs typeface="Calibri" panose="020F0502020204030204" pitchFamily="34" charset="0"/>
              </a:rPr>
              <a:t>GEPF </a:t>
            </a:r>
            <a:r>
              <a:rPr lang="en-US" sz="1800" b="0" i="0" u="none" strike="noStrike" baseline="0" dirty="0">
                <a:solidFill>
                  <a:srgbClr val="393939"/>
                </a:solidFill>
                <a:latin typeface="Calibri" panose="020F0502020204030204" pitchFamily="34" charset="0"/>
                <a:cs typeface="Calibri" panose="020F0502020204030204" pitchFamily="34" charset="0"/>
              </a:rPr>
              <a:t>earners.  </a:t>
            </a:r>
            <a:br>
              <a:rPr lang="en-US" sz="1800" b="0" i="0" u="none" strike="noStrike" baseline="0" dirty="0">
                <a:solidFill>
                  <a:srgbClr val="393939"/>
                </a:solidFill>
                <a:latin typeface="Calibri" panose="020F0502020204030204" pitchFamily="34" charset="0"/>
                <a:cs typeface="Calibri" panose="020F0502020204030204" pitchFamily="34" charset="0"/>
              </a:rPr>
            </a:br>
            <a:br>
              <a:rPr lang="en-US" sz="1800" b="0" i="0" u="none" strike="noStrike" baseline="0" dirty="0">
                <a:solidFill>
                  <a:srgbClr val="393939"/>
                </a:solidFill>
                <a:latin typeface="Calibri" panose="020F0502020204030204" pitchFamily="34" charset="0"/>
                <a:cs typeface="Calibri" panose="020F0502020204030204" pitchFamily="34" charset="0"/>
              </a:rPr>
            </a:br>
            <a:r>
              <a:rPr lang="en-US" sz="1800" b="0" i="0" u="none" strike="noStrike" baseline="0" dirty="0">
                <a:solidFill>
                  <a:srgbClr val="393939"/>
                </a:solidFill>
                <a:latin typeface="Calibri" panose="020F0502020204030204" pitchFamily="34" charset="0"/>
                <a:cs typeface="Calibri" panose="020F0502020204030204" pitchFamily="34" charset="0"/>
              </a:rPr>
              <a:t>These deals are quick to be approved and paid out, provided all the relevant documentation has been submitted and the application </a:t>
            </a:r>
            <a:r>
              <a:rPr lang="en-ZA" sz="1800" b="0" i="0" u="none" strike="noStrike" baseline="0" dirty="0">
                <a:solidFill>
                  <a:srgbClr val="393939"/>
                </a:solidFill>
                <a:latin typeface="Calibri" panose="020F0502020204030204" pitchFamily="34" charset="0"/>
                <a:cs typeface="Calibri" panose="020F0502020204030204" pitchFamily="34" charset="0"/>
              </a:rPr>
              <a:t>has been processed properly.</a:t>
            </a:r>
          </a:p>
          <a:p>
            <a:pPr algn="l">
              <a:buFont typeface="Wingdings" panose="05000000000000000000" pitchFamily="2" charset="2"/>
              <a:buChar char="ü"/>
            </a:pPr>
            <a:r>
              <a:rPr lang="en-ZA" sz="1800" b="0" i="0" u="none" strike="noStrike" baseline="0" dirty="0">
                <a:solidFill>
                  <a:srgbClr val="393939"/>
                </a:solidFill>
                <a:latin typeface="Calibri" panose="020F0502020204030204" pitchFamily="34" charset="0"/>
                <a:cs typeface="Calibri" panose="020F0502020204030204" pitchFamily="34" charset="0"/>
              </a:rPr>
              <a:t>Offer to </a:t>
            </a:r>
            <a:r>
              <a:rPr lang="en-ZA" sz="1800" b="1" dirty="0">
                <a:solidFill>
                  <a:srgbClr val="393939"/>
                </a:solidFill>
                <a:latin typeface="Calibri" panose="020F0502020204030204" pitchFamily="34" charset="0"/>
                <a:cs typeface="Calibri" panose="020F0502020204030204" pitchFamily="34" charset="0"/>
              </a:rPr>
              <a:t>fortnightly </a:t>
            </a:r>
            <a:r>
              <a:rPr lang="en-ZA" sz="1800" dirty="0">
                <a:solidFill>
                  <a:srgbClr val="393939"/>
                </a:solidFill>
                <a:latin typeface="Calibri" panose="020F0502020204030204" pitchFamily="34" charset="0"/>
                <a:cs typeface="Calibri" panose="020F0502020204030204" pitchFamily="34" charset="0"/>
              </a:rPr>
              <a:t>earners.</a:t>
            </a:r>
          </a:p>
          <a:p>
            <a:pPr algn="l">
              <a:buFont typeface="Wingdings" panose="05000000000000000000" pitchFamily="2" charset="2"/>
              <a:buChar char="ü"/>
            </a:pPr>
            <a:r>
              <a:rPr lang="en-ZA" sz="1800" b="0" i="0" u="none" strike="noStrike" baseline="0" dirty="0">
                <a:solidFill>
                  <a:srgbClr val="393939"/>
                </a:solidFill>
                <a:latin typeface="Calibri" panose="020F0502020204030204" pitchFamily="34" charset="0"/>
                <a:cs typeface="Calibri" panose="020F0502020204030204" pitchFamily="34" charset="0"/>
              </a:rPr>
              <a:t>Age limit of </a:t>
            </a:r>
            <a:r>
              <a:rPr lang="en-ZA" sz="1800" b="1" i="0" u="none" strike="noStrike" baseline="0" dirty="0">
                <a:solidFill>
                  <a:srgbClr val="393939"/>
                </a:solidFill>
                <a:latin typeface="Calibri" panose="020F0502020204030204" pitchFamily="34" charset="0"/>
                <a:cs typeface="Calibri" panose="020F0502020204030204" pitchFamily="34" charset="0"/>
              </a:rPr>
              <a:t>75 years old</a:t>
            </a:r>
          </a:p>
          <a:p>
            <a:pPr marL="0" indent="0" algn="l">
              <a:buNone/>
            </a:pPr>
            <a:endParaRPr lang="en-ZA" sz="1800" b="0" i="0" u="none" strike="noStrike" baseline="0" dirty="0">
              <a:solidFill>
                <a:srgbClr val="393939"/>
              </a:solidFill>
              <a:latin typeface="Calibri" panose="020F0502020204030204" pitchFamily="34" charset="0"/>
              <a:cs typeface="Calibri" panose="020F0502020204030204" pitchFamily="34" charset="0"/>
            </a:endParaRPr>
          </a:p>
        </p:txBody>
      </p:sp>
      <p:sp>
        <p:nvSpPr>
          <p:cNvPr id="6" name="Content Placeholder 5">
            <a:extLst>
              <a:ext uri="{FF2B5EF4-FFF2-40B4-BE49-F238E27FC236}">
                <a16:creationId xmlns:a16="http://schemas.microsoft.com/office/drawing/2014/main" id="{5688A97B-6D5F-4047-B632-0B70CD11D462}"/>
              </a:ext>
            </a:extLst>
          </p:cNvPr>
          <p:cNvSpPr>
            <a:spLocks noGrp="1"/>
          </p:cNvSpPr>
          <p:nvPr>
            <p:ph sz="quarter" idx="4"/>
          </p:nvPr>
        </p:nvSpPr>
        <p:spPr>
          <a:xfrm>
            <a:off x="6718852" y="2505075"/>
            <a:ext cx="4636535" cy="3684588"/>
          </a:xfrm>
        </p:spPr>
        <p:txBody>
          <a:bodyPr>
            <a:normAutofit/>
          </a:bodyPr>
          <a:lstStyle/>
          <a:p>
            <a:pPr>
              <a:buFont typeface="Wingdings" panose="05000000000000000000" pitchFamily="2" charset="2"/>
              <a:buChar char="ü"/>
            </a:pPr>
            <a:r>
              <a:rPr lang="en-US" sz="1800" dirty="0"/>
              <a:t>Employed (permanent or contract)- </a:t>
            </a:r>
            <a:r>
              <a:rPr lang="en-US" sz="1800" b="1" dirty="0"/>
              <a:t>no </a:t>
            </a:r>
            <a:r>
              <a:rPr lang="en-US" sz="1800" b="1" dirty="0" err="1"/>
              <a:t>payslip</a:t>
            </a:r>
            <a:r>
              <a:rPr lang="en-US" sz="1800" b="1" dirty="0"/>
              <a:t> required</a:t>
            </a:r>
          </a:p>
          <a:p>
            <a:pPr>
              <a:buFont typeface="Wingdings" panose="05000000000000000000" pitchFamily="2" charset="2"/>
              <a:buChar char="ü"/>
            </a:pPr>
            <a:r>
              <a:rPr lang="en-US" sz="1800" b="1" dirty="0"/>
              <a:t>Gross </a:t>
            </a:r>
            <a:r>
              <a:rPr lang="en-US" sz="1800" dirty="0"/>
              <a:t>income only is important which must be </a:t>
            </a:r>
            <a:r>
              <a:rPr lang="en-US" sz="1800" b="1" dirty="0"/>
              <a:t>R1500 and above</a:t>
            </a:r>
          </a:p>
          <a:p>
            <a:pPr>
              <a:buFont typeface="Wingdings" panose="05000000000000000000" pitchFamily="2" charset="2"/>
              <a:buChar char="ü"/>
            </a:pPr>
            <a:r>
              <a:rPr lang="en-US" sz="1800" b="1" dirty="0"/>
              <a:t>SASSA </a:t>
            </a:r>
            <a:r>
              <a:rPr lang="en-US" sz="1800" dirty="0"/>
              <a:t>pensioners</a:t>
            </a:r>
          </a:p>
          <a:p>
            <a:pPr>
              <a:buFont typeface="Wingdings" panose="05000000000000000000" pitchFamily="2" charset="2"/>
              <a:buChar char="ü"/>
            </a:pPr>
            <a:r>
              <a:rPr lang="en-US" sz="1800" b="1" dirty="0" err="1"/>
              <a:t>Gepf</a:t>
            </a:r>
            <a:r>
              <a:rPr lang="en-US" sz="1800" dirty="0"/>
              <a:t> pensioner</a:t>
            </a:r>
          </a:p>
          <a:p>
            <a:pPr>
              <a:buFont typeface="Wingdings" panose="05000000000000000000" pitchFamily="2" charset="2"/>
              <a:buChar char="ü"/>
            </a:pPr>
            <a:r>
              <a:rPr lang="en-US" sz="1800" dirty="0"/>
              <a:t>Age limit of </a:t>
            </a:r>
            <a:r>
              <a:rPr lang="en-US" sz="1800" b="1" dirty="0"/>
              <a:t>81 years old</a:t>
            </a:r>
            <a:endParaRPr lang="en-ZA" sz="1800" b="1" dirty="0"/>
          </a:p>
        </p:txBody>
      </p:sp>
      <p:sp>
        <p:nvSpPr>
          <p:cNvPr id="9" name="TextBox 8">
            <a:extLst>
              <a:ext uri="{FF2B5EF4-FFF2-40B4-BE49-F238E27FC236}">
                <a16:creationId xmlns:a16="http://schemas.microsoft.com/office/drawing/2014/main" id="{A5332C65-BDF2-79F2-78A0-0DDAC2E11278}"/>
              </a:ext>
            </a:extLst>
          </p:cNvPr>
          <p:cNvSpPr txBox="1"/>
          <p:nvPr/>
        </p:nvSpPr>
        <p:spPr>
          <a:xfrm>
            <a:off x="0" y="752926"/>
            <a:ext cx="12192000" cy="584775"/>
          </a:xfrm>
          <a:prstGeom prst="rect">
            <a:avLst/>
          </a:prstGeom>
          <a:solidFill>
            <a:srgbClr val="FF0000"/>
          </a:solidFill>
        </p:spPr>
        <p:style>
          <a:lnRef idx="0">
            <a:schemeClr val="accent5"/>
          </a:lnRef>
          <a:fillRef idx="3">
            <a:schemeClr val="accent5"/>
          </a:fillRef>
          <a:effectRef idx="3">
            <a:schemeClr val="accent5"/>
          </a:effectRef>
          <a:fontRef idx="minor">
            <a:schemeClr val="lt1"/>
          </a:fontRef>
        </p:style>
        <p:txBody>
          <a:bodyPr wrap="square">
            <a:spAutoFit/>
          </a:bodyPr>
          <a:lstStyle/>
          <a:p>
            <a:pPr algn="ctr"/>
            <a:r>
              <a:rPr lang="en-ZA" sz="3200" b="1" dirty="0">
                <a:solidFill>
                  <a:schemeClr val="bg1"/>
                </a:solidFill>
                <a:latin typeface="CIDFont+F3"/>
              </a:rPr>
              <a:t>Overview – How to decide which lender is best for the client?</a:t>
            </a:r>
            <a:endParaRPr lang="en-ZA" sz="3200" b="1" dirty="0">
              <a:solidFill>
                <a:schemeClr val="bg1"/>
              </a:solidFill>
            </a:endParaRPr>
          </a:p>
        </p:txBody>
      </p:sp>
      <p:sp>
        <p:nvSpPr>
          <p:cNvPr id="14" name="Text Placeholder 2">
            <a:extLst>
              <a:ext uri="{FF2B5EF4-FFF2-40B4-BE49-F238E27FC236}">
                <a16:creationId xmlns:a16="http://schemas.microsoft.com/office/drawing/2014/main" id="{2B2D022A-A7C7-3BA8-AD20-6A201124BC67}"/>
              </a:ext>
            </a:extLst>
          </p:cNvPr>
          <p:cNvSpPr>
            <a:spLocks noGrp="1"/>
          </p:cNvSpPr>
          <p:nvPr>
            <p:ph type="body" idx="1"/>
          </p:nvPr>
        </p:nvSpPr>
        <p:spPr>
          <a:xfrm>
            <a:off x="1154953" y="1673957"/>
            <a:ext cx="3774856" cy="486148"/>
          </a:xfrm>
          <a:solidFill>
            <a:srgbClr val="00FFCC"/>
          </a:solidFill>
        </p:spPr>
        <p:txBody>
          <a:bodyPr/>
          <a:lstStyle/>
          <a:p>
            <a:pPr algn="ctr"/>
            <a:r>
              <a:rPr lang="en-US" dirty="0"/>
              <a:t>FIN FINANCE (THUTHUKANI)</a:t>
            </a:r>
            <a:endParaRPr lang="en-ZA" dirty="0"/>
          </a:p>
        </p:txBody>
      </p:sp>
      <p:sp>
        <p:nvSpPr>
          <p:cNvPr id="15" name="Text Placeholder 4">
            <a:extLst>
              <a:ext uri="{FF2B5EF4-FFF2-40B4-BE49-F238E27FC236}">
                <a16:creationId xmlns:a16="http://schemas.microsoft.com/office/drawing/2014/main" id="{A61F0691-0AFA-B1F3-0BD6-91FC07C8B9A9}"/>
              </a:ext>
            </a:extLst>
          </p:cNvPr>
          <p:cNvSpPr>
            <a:spLocks noGrp="1"/>
          </p:cNvSpPr>
          <p:nvPr>
            <p:ph type="body" sz="quarter" idx="3"/>
          </p:nvPr>
        </p:nvSpPr>
        <p:spPr>
          <a:xfrm>
            <a:off x="7131683" y="1673957"/>
            <a:ext cx="3774856" cy="486148"/>
          </a:xfrm>
          <a:solidFill>
            <a:srgbClr val="FF3300"/>
          </a:solidFill>
        </p:spPr>
        <p:txBody>
          <a:bodyPr/>
          <a:lstStyle/>
          <a:p>
            <a:pPr algn="ctr"/>
            <a:r>
              <a:rPr lang="en-US" dirty="0">
                <a:solidFill>
                  <a:schemeClr val="bg1"/>
                </a:solidFill>
              </a:rPr>
              <a:t>KANGA FINANCE (LENDCOR)</a:t>
            </a:r>
            <a:endParaRPr lang="en-ZA" dirty="0">
              <a:solidFill>
                <a:schemeClr val="bg1"/>
              </a:solidFill>
            </a:endParaRPr>
          </a:p>
        </p:txBody>
      </p:sp>
    </p:spTree>
    <p:extLst>
      <p:ext uri="{BB962C8B-B14F-4D97-AF65-F5344CB8AC3E}">
        <p14:creationId xmlns:p14="http://schemas.microsoft.com/office/powerpoint/2010/main" val="279058806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93F64EB-8A69-4AEF-AEBE-FA8FD2FDB119}"/>
              </a:ext>
            </a:extLst>
          </p:cNvPr>
          <p:cNvSpPr txBox="1"/>
          <p:nvPr/>
        </p:nvSpPr>
        <p:spPr>
          <a:xfrm>
            <a:off x="2226365" y="1700800"/>
            <a:ext cx="7739270" cy="4801314"/>
          </a:xfrm>
          <a:prstGeom prst="rect">
            <a:avLst/>
          </a:prstGeom>
          <a:noFill/>
        </p:spPr>
        <p:txBody>
          <a:bodyPr wrap="square">
            <a:spAutoFit/>
          </a:bodyPr>
          <a:lstStyle/>
          <a:p>
            <a:pPr algn="l"/>
            <a:r>
              <a:rPr lang="en-US" b="0" i="0" u="none" strike="noStrike" baseline="0" dirty="0">
                <a:latin typeface="Calibri" panose="020F0502020204030204" pitchFamily="34" charset="0"/>
                <a:cs typeface="Calibri" panose="020F0502020204030204" pitchFamily="34" charset="0"/>
              </a:rPr>
              <a:t>It is crucial to </a:t>
            </a:r>
            <a:r>
              <a:rPr lang="en-US" b="1" i="0" u="none" strike="noStrike" baseline="0" dirty="0">
                <a:latin typeface="Calibri" panose="020F0502020204030204" pitchFamily="34" charset="0"/>
                <a:cs typeface="Calibri" panose="020F0502020204030204" pitchFamily="34" charset="0"/>
              </a:rPr>
              <a:t>collect ALL the required documentation </a:t>
            </a:r>
            <a:r>
              <a:rPr lang="en-US" b="0" i="0" u="none" strike="noStrike" baseline="0" dirty="0">
                <a:latin typeface="Calibri" panose="020F0502020204030204" pitchFamily="34" charset="0"/>
                <a:cs typeface="Calibri" panose="020F0502020204030204" pitchFamily="34" charset="0"/>
              </a:rPr>
              <a:t>from the client at the point of processing his/her application.</a:t>
            </a:r>
          </a:p>
          <a:p>
            <a:pPr algn="l"/>
            <a:endParaRPr lang="en-US" b="0" i="0" u="none" strike="noStrike" baseline="0" dirty="0">
              <a:latin typeface="Calibri" panose="020F0502020204030204" pitchFamily="34" charset="0"/>
              <a:cs typeface="Calibri" panose="020F0502020204030204" pitchFamily="34" charset="0"/>
            </a:endParaRPr>
          </a:p>
          <a:p>
            <a:pPr algn="l"/>
            <a:r>
              <a:rPr lang="en-US" b="0" i="0" u="none" strike="noStrike" baseline="0" dirty="0">
                <a:latin typeface="Calibri" panose="020F0502020204030204" pitchFamily="34" charset="0"/>
                <a:cs typeface="Calibri" panose="020F0502020204030204" pitchFamily="34" charset="0"/>
              </a:rPr>
              <a:t>This documentation must be </a:t>
            </a:r>
            <a:r>
              <a:rPr lang="en-US" b="1" i="0" u="none" strike="noStrike" baseline="0" dirty="0">
                <a:latin typeface="Calibri" panose="020F0502020204030204" pitchFamily="34" charset="0"/>
                <a:cs typeface="Calibri" panose="020F0502020204030204" pitchFamily="34" charset="0"/>
              </a:rPr>
              <a:t>scanned in and saved on your computer</a:t>
            </a:r>
            <a:r>
              <a:rPr lang="en-US" b="0" i="0" u="none" strike="noStrike" baseline="0" dirty="0">
                <a:latin typeface="Calibri" panose="020F0502020204030204" pitchFamily="34" charset="0"/>
                <a:cs typeface="Calibri" panose="020F0502020204030204" pitchFamily="34" charset="0"/>
              </a:rPr>
              <a:t>. </a:t>
            </a:r>
          </a:p>
          <a:p>
            <a:pPr algn="l"/>
            <a:endParaRPr lang="en-US" dirty="0">
              <a:latin typeface="Calibri" panose="020F0502020204030204" pitchFamily="34" charset="0"/>
              <a:cs typeface="Calibri" panose="020F0502020204030204" pitchFamily="34" charset="0"/>
            </a:endParaRPr>
          </a:p>
          <a:p>
            <a:pPr algn="l"/>
            <a:r>
              <a:rPr lang="en-US" b="0" i="0" u="none" strike="noStrike" baseline="0" dirty="0">
                <a:latin typeface="Calibri" panose="020F0502020204030204" pitchFamily="34" charset="0"/>
                <a:cs typeface="Calibri" panose="020F0502020204030204" pitchFamily="34" charset="0"/>
              </a:rPr>
              <a:t>It must be </a:t>
            </a:r>
            <a:r>
              <a:rPr lang="en-US" b="1" i="0" u="none" strike="noStrike" baseline="0" dirty="0">
                <a:latin typeface="Calibri" panose="020F0502020204030204" pitchFamily="34" charset="0"/>
                <a:cs typeface="Calibri" panose="020F0502020204030204" pitchFamily="34" charset="0"/>
              </a:rPr>
              <a:t>visible</a:t>
            </a:r>
            <a:r>
              <a:rPr lang="en-US" b="0" i="0" u="none" strike="noStrike" baseline="0" dirty="0">
                <a:latin typeface="Calibri" panose="020F0502020204030204" pitchFamily="34" charset="0"/>
                <a:cs typeface="Calibri" panose="020F0502020204030204" pitchFamily="34" charset="0"/>
              </a:rPr>
              <a:t>, </a:t>
            </a:r>
            <a:r>
              <a:rPr lang="en-US" b="1" i="0" u="none" strike="noStrike" baseline="0" dirty="0">
                <a:latin typeface="Calibri" panose="020F0502020204030204" pitchFamily="34" charset="0"/>
                <a:cs typeface="Calibri" panose="020F0502020204030204" pitchFamily="34" charset="0"/>
              </a:rPr>
              <a:t>current </a:t>
            </a:r>
            <a:r>
              <a:rPr lang="en-US" b="0" i="0" u="none" strike="noStrike" baseline="0" dirty="0">
                <a:latin typeface="Calibri" panose="020F0502020204030204" pitchFamily="34" charset="0"/>
                <a:cs typeface="Calibri" panose="020F0502020204030204" pitchFamily="34" charset="0"/>
              </a:rPr>
              <a:t>(i.e. recent/not old) </a:t>
            </a:r>
            <a:r>
              <a:rPr lang="en-ZA" b="0" i="0" u="none" strike="noStrike" baseline="0" dirty="0">
                <a:latin typeface="Calibri" panose="020F0502020204030204" pitchFamily="34" charset="0"/>
                <a:cs typeface="Calibri" panose="020F0502020204030204" pitchFamily="34" charset="0"/>
              </a:rPr>
              <a:t>and </a:t>
            </a:r>
            <a:r>
              <a:rPr lang="en-ZA" b="1" i="0" u="none" strike="noStrike" baseline="0" dirty="0">
                <a:latin typeface="Calibri" panose="020F0502020204030204" pitchFamily="34" charset="0"/>
                <a:cs typeface="Calibri" panose="020F0502020204030204" pitchFamily="34" charset="0"/>
              </a:rPr>
              <a:t>complete</a:t>
            </a:r>
            <a:r>
              <a:rPr lang="en-ZA" i="0" u="none" strike="noStrike" baseline="0" dirty="0">
                <a:latin typeface="Calibri" panose="020F0502020204030204" pitchFamily="34" charset="0"/>
                <a:cs typeface="Calibri" panose="020F0502020204030204" pitchFamily="34" charset="0"/>
              </a:rPr>
              <a:t>.</a:t>
            </a:r>
          </a:p>
          <a:p>
            <a:pPr algn="l"/>
            <a:endParaRPr lang="en-ZA" b="1" dirty="0">
              <a:latin typeface="Calibri" panose="020F0502020204030204" pitchFamily="34" charset="0"/>
              <a:cs typeface="Calibri" panose="020F0502020204030204" pitchFamily="34" charset="0"/>
            </a:endParaRPr>
          </a:p>
          <a:p>
            <a:pPr algn="l"/>
            <a:r>
              <a:rPr lang="en-ZA" b="1" i="0" u="sng" strike="noStrike" baseline="0" dirty="0">
                <a:latin typeface="Calibri" panose="020F0502020204030204" pitchFamily="34" charset="0"/>
                <a:cs typeface="Calibri" panose="020F0502020204030204" pitchFamily="34" charset="0"/>
              </a:rPr>
              <a:t>Documentation Required:</a:t>
            </a:r>
          </a:p>
          <a:p>
            <a:pPr algn="l"/>
            <a:endParaRPr lang="en-ZA" dirty="0">
              <a:latin typeface="Calibri" panose="020F0502020204030204" pitchFamily="34" charset="0"/>
              <a:cs typeface="Calibri" panose="020F0502020204030204" pitchFamily="34" charset="0"/>
            </a:endParaRPr>
          </a:p>
          <a:p>
            <a:pPr marL="285750" indent="-285750" algn="l">
              <a:buFont typeface="Wingdings" panose="05000000000000000000" pitchFamily="2" charset="2"/>
              <a:buChar char="ü"/>
            </a:pPr>
            <a:r>
              <a:rPr lang="en-ZA" dirty="0">
                <a:latin typeface="Calibri" panose="020F0502020204030204" pitchFamily="34" charset="0"/>
                <a:cs typeface="Calibri" panose="020F0502020204030204" pitchFamily="34" charset="0"/>
              </a:rPr>
              <a:t>South African ID or valid driver’s licence</a:t>
            </a:r>
            <a:br>
              <a:rPr lang="en-ZA" dirty="0">
                <a:latin typeface="Calibri" panose="020F0502020204030204" pitchFamily="34" charset="0"/>
                <a:cs typeface="Calibri" panose="020F0502020204030204" pitchFamily="34" charset="0"/>
              </a:rPr>
            </a:br>
            <a:endParaRPr lang="en-ZA" dirty="0">
              <a:latin typeface="Calibri" panose="020F0502020204030204" pitchFamily="34" charset="0"/>
              <a:cs typeface="Calibri" panose="020F0502020204030204" pitchFamily="34" charset="0"/>
            </a:endParaRPr>
          </a:p>
          <a:p>
            <a:pPr marL="285750" indent="-285750" algn="l">
              <a:buFont typeface="Wingdings" panose="05000000000000000000" pitchFamily="2" charset="2"/>
              <a:buChar char="ü"/>
            </a:pPr>
            <a:r>
              <a:rPr lang="en-ZA" dirty="0">
                <a:latin typeface="Calibri" panose="020F0502020204030204" pitchFamily="34" charset="0"/>
                <a:cs typeface="Calibri" panose="020F0502020204030204" pitchFamily="34" charset="0"/>
              </a:rPr>
              <a:t>Latest Payslip</a:t>
            </a:r>
          </a:p>
          <a:p>
            <a:pPr marL="742950" lvl="1" indent="-285750">
              <a:buFont typeface="Wingdings" panose="05000000000000000000" pitchFamily="2" charset="2"/>
              <a:buChar char="ü"/>
            </a:pPr>
            <a:r>
              <a:rPr lang="en-ZA" dirty="0">
                <a:latin typeface="Calibri" panose="020F0502020204030204" pitchFamily="34" charset="0"/>
                <a:cs typeface="Calibri" panose="020F0502020204030204" pitchFamily="34" charset="0"/>
              </a:rPr>
              <a:t>1 for monthly</a:t>
            </a:r>
          </a:p>
          <a:p>
            <a:pPr marL="742950" lvl="1" indent="-285750">
              <a:buFont typeface="Wingdings" panose="05000000000000000000" pitchFamily="2" charset="2"/>
              <a:buChar char="ü"/>
            </a:pPr>
            <a:r>
              <a:rPr lang="en-ZA" dirty="0">
                <a:latin typeface="Calibri" panose="020F0502020204030204" pitchFamily="34" charset="0"/>
                <a:cs typeface="Calibri" panose="020F0502020204030204" pitchFamily="34" charset="0"/>
              </a:rPr>
              <a:t>2 for fortnightly</a:t>
            </a:r>
          </a:p>
          <a:p>
            <a:pPr marL="742950" lvl="1" indent="-285750">
              <a:buFont typeface="Wingdings" panose="05000000000000000000" pitchFamily="2" charset="2"/>
              <a:buChar char="ü"/>
            </a:pPr>
            <a:r>
              <a:rPr lang="en-ZA" dirty="0">
                <a:latin typeface="Calibri" panose="020F0502020204030204" pitchFamily="34" charset="0"/>
                <a:cs typeface="Calibri" panose="020F0502020204030204" pitchFamily="34" charset="0"/>
              </a:rPr>
              <a:t>4 for weekly</a:t>
            </a:r>
            <a:br>
              <a:rPr lang="en-ZA" dirty="0">
                <a:latin typeface="Calibri" panose="020F0502020204030204" pitchFamily="34" charset="0"/>
                <a:cs typeface="Calibri" panose="020F0502020204030204" pitchFamily="34" charset="0"/>
              </a:rPr>
            </a:br>
            <a:endParaRPr lang="en-ZA" dirty="0">
              <a:latin typeface="Calibri" panose="020F0502020204030204" pitchFamily="34" charset="0"/>
              <a:cs typeface="Calibri" panose="020F0502020204030204" pitchFamily="34" charset="0"/>
            </a:endParaRPr>
          </a:p>
          <a:p>
            <a:pPr marL="285750" indent="-285750">
              <a:buFont typeface="Wingdings" panose="05000000000000000000" pitchFamily="2" charset="2"/>
              <a:buChar char="ü"/>
            </a:pPr>
            <a:r>
              <a:rPr lang="en-ZA" dirty="0">
                <a:latin typeface="Calibri" panose="020F0502020204030204" pitchFamily="34" charset="0"/>
                <a:cs typeface="Calibri" panose="020F0502020204030204" pitchFamily="34" charset="0"/>
              </a:rPr>
              <a:t>Latest 3 month Bank Statements – reflecting all earnings</a:t>
            </a:r>
          </a:p>
        </p:txBody>
      </p:sp>
      <p:sp>
        <p:nvSpPr>
          <p:cNvPr id="3" name="TextBox 2">
            <a:extLst>
              <a:ext uri="{FF2B5EF4-FFF2-40B4-BE49-F238E27FC236}">
                <a16:creationId xmlns:a16="http://schemas.microsoft.com/office/drawing/2014/main" id="{4AFFCA55-44A2-D0EF-C06B-87756F5AC628}"/>
              </a:ext>
            </a:extLst>
          </p:cNvPr>
          <p:cNvSpPr txBox="1"/>
          <p:nvPr/>
        </p:nvSpPr>
        <p:spPr>
          <a:xfrm>
            <a:off x="0" y="752926"/>
            <a:ext cx="12192000" cy="584775"/>
          </a:xfrm>
          <a:prstGeom prst="rect">
            <a:avLst/>
          </a:prstGeom>
          <a:solidFill>
            <a:srgbClr val="FF0000"/>
          </a:solidFill>
        </p:spPr>
        <p:style>
          <a:lnRef idx="0">
            <a:schemeClr val="accent5"/>
          </a:lnRef>
          <a:fillRef idx="3">
            <a:schemeClr val="accent5"/>
          </a:fillRef>
          <a:effectRef idx="3">
            <a:schemeClr val="accent5"/>
          </a:effectRef>
          <a:fontRef idx="minor">
            <a:schemeClr val="lt1"/>
          </a:fontRef>
        </p:style>
        <p:txBody>
          <a:bodyPr wrap="square">
            <a:spAutoFit/>
          </a:bodyPr>
          <a:lstStyle/>
          <a:p>
            <a:pPr algn="ctr"/>
            <a:r>
              <a:rPr lang="en-ZA" sz="3200" b="1" dirty="0">
                <a:solidFill>
                  <a:schemeClr val="bg1"/>
                </a:solidFill>
                <a:latin typeface="CIDFont+F3"/>
              </a:rPr>
              <a:t>DOCUMENTATION required to begin an application:</a:t>
            </a:r>
            <a:endParaRPr lang="en-ZA" sz="3200" b="1" dirty="0">
              <a:solidFill>
                <a:schemeClr val="bg1"/>
              </a:solidFill>
            </a:endParaRPr>
          </a:p>
        </p:txBody>
      </p:sp>
    </p:spTree>
    <p:extLst>
      <p:ext uri="{BB962C8B-B14F-4D97-AF65-F5344CB8AC3E}">
        <p14:creationId xmlns:p14="http://schemas.microsoft.com/office/powerpoint/2010/main" val="261616889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4FD2F4D6-6738-401E-9D1E-EE62311C6C9D}"/>
              </a:ext>
            </a:extLst>
          </p:cNvPr>
          <p:cNvPicPr>
            <a:picLocks noGrp="1" noChangeAspect="1"/>
          </p:cNvPicPr>
          <p:nvPr>
            <p:ph sz="half" idx="1"/>
          </p:nvPr>
        </p:nvPicPr>
        <p:blipFill>
          <a:blip r:embed="rId2">
            <a:extLst>
              <a:ext uri="{BEBA8EAE-BF5A-486C-A8C5-ECC9F3942E4B}">
                <a14:imgProps xmlns:a14="http://schemas.microsoft.com/office/drawing/2010/main">
                  <a14:imgLayer r:embed="rId3">
                    <a14:imgEffect>
                      <a14:brightnessContrast contrast="20000"/>
                    </a14:imgEffect>
                  </a14:imgLayer>
                </a14:imgProps>
              </a:ext>
            </a:extLst>
          </a:blip>
          <a:srcRect/>
          <a:stretch/>
        </p:blipFill>
        <p:spPr>
          <a:xfrm>
            <a:off x="6591300" y="2667000"/>
            <a:ext cx="4686300" cy="3124200"/>
          </a:xfrm>
        </p:spPr>
      </p:pic>
      <p:sp>
        <p:nvSpPr>
          <p:cNvPr id="4" name="Content Placeholder 3">
            <a:extLst>
              <a:ext uri="{FF2B5EF4-FFF2-40B4-BE49-F238E27FC236}">
                <a16:creationId xmlns:a16="http://schemas.microsoft.com/office/drawing/2014/main" id="{A65DDA12-CC62-462A-AC39-F520016B79B9}"/>
              </a:ext>
            </a:extLst>
          </p:cNvPr>
          <p:cNvSpPr>
            <a:spLocks noGrp="1"/>
          </p:cNvSpPr>
          <p:nvPr>
            <p:ph sz="half" idx="2"/>
          </p:nvPr>
        </p:nvSpPr>
        <p:spPr>
          <a:xfrm>
            <a:off x="914400" y="2802904"/>
            <a:ext cx="5181600" cy="2852392"/>
          </a:xfrm>
        </p:spPr>
        <p:txBody>
          <a:bodyPr>
            <a:normAutofit/>
          </a:bodyPr>
          <a:lstStyle/>
          <a:p>
            <a:pPr marL="0" indent="0">
              <a:buNone/>
            </a:pPr>
            <a:r>
              <a:rPr lang="en-US" sz="1800" dirty="0"/>
              <a:t>A Credit Administrator is someone that is responsible for </a:t>
            </a:r>
          </a:p>
          <a:p>
            <a:pPr>
              <a:buFont typeface="Wingdings" panose="05000000000000000000" pitchFamily="2" charset="2"/>
              <a:buChar char="ü"/>
            </a:pPr>
            <a:r>
              <a:rPr lang="en-US" sz="1800" b="1" dirty="0"/>
              <a:t>distributing </a:t>
            </a:r>
            <a:r>
              <a:rPr lang="en-US" sz="1800" dirty="0"/>
              <a:t>marketing material,</a:t>
            </a:r>
          </a:p>
          <a:p>
            <a:pPr>
              <a:buFont typeface="Wingdings" panose="05000000000000000000" pitchFamily="2" charset="2"/>
              <a:buChar char="ü"/>
            </a:pPr>
            <a:r>
              <a:rPr lang="en-US" sz="1800" b="1" dirty="0"/>
              <a:t>explaining the product </a:t>
            </a:r>
            <a:r>
              <a:rPr lang="en-US" sz="1800" dirty="0"/>
              <a:t>which is credit for (building material at hardware store), </a:t>
            </a:r>
          </a:p>
          <a:p>
            <a:pPr>
              <a:buFont typeface="Wingdings" panose="05000000000000000000" pitchFamily="2" charset="2"/>
              <a:buChar char="ü"/>
            </a:pPr>
            <a:r>
              <a:rPr lang="en-US" sz="1800" b="1" dirty="0"/>
              <a:t>processing credit applications </a:t>
            </a:r>
            <a:r>
              <a:rPr lang="en-US" sz="1800" dirty="0"/>
              <a:t>for clients looking to build, </a:t>
            </a:r>
          </a:p>
          <a:p>
            <a:pPr>
              <a:buFont typeface="Wingdings" panose="05000000000000000000" pitchFamily="2" charset="2"/>
              <a:buChar char="ü"/>
            </a:pPr>
            <a:r>
              <a:rPr lang="en-US" sz="1800" b="1" dirty="0"/>
              <a:t>verifying </a:t>
            </a:r>
            <a:r>
              <a:rPr lang="en-US" sz="1800" dirty="0"/>
              <a:t>client documentation, </a:t>
            </a:r>
            <a:r>
              <a:rPr lang="en-US" sz="1800" b="1" dirty="0"/>
              <a:t>submitting </a:t>
            </a:r>
            <a:r>
              <a:rPr lang="en-US" sz="1800" dirty="0"/>
              <a:t>and </a:t>
            </a:r>
            <a:r>
              <a:rPr lang="en-US" sz="1800" b="1" dirty="0" err="1"/>
              <a:t>finalising</a:t>
            </a:r>
            <a:r>
              <a:rPr lang="en-US" sz="1800" b="1" dirty="0"/>
              <a:t> </a:t>
            </a:r>
            <a:r>
              <a:rPr lang="en-US" sz="1800" dirty="0"/>
              <a:t>offers at hand.</a:t>
            </a:r>
            <a:endParaRPr lang="en-ZA" sz="1800" dirty="0"/>
          </a:p>
        </p:txBody>
      </p:sp>
      <p:sp>
        <p:nvSpPr>
          <p:cNvPr id="8" name="TextBox 7">
            <a:extLst>
              <a:ext uri="{FF2B5EF4-FFF2-40B4-BE49-F238E27FC236}">
                <a16:creationId xmlns:a16="http://schemas.microsoft.com/office/drawing/2014/main" id="{859F34AD-EE88-1405-3A06-3837E0C9C782}"/>
              </a:ext>
            </a:extLst>
          </p:cNvPr>
          <p:cNvSpPr txBox="1"/>
          <p:nvPr/>
        </p:nvSpPr>
        <p:spPr>
          <a:xfrm>
            <a:off x="0" y="752926"/>
            <a:ext cx="12192000" cy="646331"/>
          </a:xfrm>
          <a:prstGeom prst="rect">
            <a:avLst/>
          </a:prstGeom>
          <a:solidFill>
            <a:srgbClr val="FF0000"/>
          </a:solidFill>
        </p:spPr>
        <p:style>
          <a:lnRef idx="0">
            <a:schemeClr val="accent5"/>
          </a:lnRef>
          <a:fillRef idx="3">
            <a:schemeClr val="accent5"/>
          </a:fillRef>
          <a:effectRef idx="3">
            <a:schemeClr val="accent5"/>
          </a:effectRef>
          <a:fontRef idx="minor">
            <a:schemeClr val="lt1"/>
          </a:fontRef>
        </p:style>
        <p:txBody>
          <a:bodyPr wrap="square">
            <a:spAutoFit/>
          </a:bodyPr>
          <a:lstStyle/>
          <a:p>
            <a:pPr algn="ctr"/>
            <a:r>
              <a:rPr lang="en-US" sz="3600" b="1" dirty="0">
                <a:solidFill>
                  <a:schemeClr val="bg1"/>
                </a:solidFill>
                <a:latin typeface="CIDFont+F3"/>
              </a:rPr>
              <a:t>W</a:t>
            </a:r>
            <a:r>
              <a:rPr lang="en-ZA" sz="3600" b="1" dirty="0">
                <a:solidFill>
                  <a:schemeClr val="bg1"/>
                </a:solidFill>
                <a:latin typeface="CIDFont+F3"/>
              </a:rPr>
              <a:t>hat is a Credit Administrator?</a:t>
            </a:r>
            <a:endParaRPr lang="en-ZA" sz="3600" b="1" dirty="0">
              <a:solidFill>
                <a:schemeClr val="bg1"/>
              </a:solidFill>
            </a:endParaRPr>
          </a:p>
        </p:txBody>
      </p:sp>
    </p:spTree>
    <p:extLst>
      <p:ext uri="{BB962C8B-B14F-4D97-AF65-F5344CB8AC3E}">
        <p14:creationId xmlns:p14="http://schemas.microsoft.com/office/powerpoint/2010/main" val="127232725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C0E4270-B536-4CE8-813D-24D4E7209268}"/>
              </a:ext>
            </a:extLst>
          </p:cNvPr>
          <p:cNvSpPr txBox="1"/>
          <p:nvPr/>
        </p:nvSpPr>
        <p:spPr>
          <a:xfrm flipH="1">
            <a:off x="4210545" y="2228671"/>
            <a:ext cx="3770909" cy="1200329"/>
          </a:xfrm>
          <a:prstGeom prst="rect">
            <a:avLst/>
          </a:prstGeom>
          <a:noFill/>
        </p:spPr>
        <p:txBody>
          <a:bodyPr wrap="square" rtlCol="0">
            <a:spAutoFit/>
          </a:bodyPr>
          <a:lstStyle/>
          <a:p>
            <a:r>
              <a:rPr lang="en-US" b="1" i="0" u="none" strike="noStrike" baseline="0" dirty="0">
                <a:solidFill>
                  <a:srgbClr val="393939"/>
                </a:solidFill>
                <a:latin typeface="Calibri" panose="020F0502020204030204" pitchFamily="34" charset="0"/>
                <a:cs typeface="Calibri" panose="020F0502020204030204" pitchFamily="34" charset="0"/>
              </a:rPr>
              <a:t>Valid South African ID</a:t>
            </a:r>
            <a:r>
              <a:rPr lang="en-US" b="0" i="0" u="none" strike="noStrike" baseline="0" dirty="0">
                <a:solidFill>
                  <a:srgbClr val="393939"/>
                </a:solidFill>
                <a:latin typeface="Calibri" panose="020F0502020204030204" pitchFamily="34" charset="0"/>
                <a:cs typeface="Calibri" panose="020F0502020204030204" pitchFamily="34" charset="0"/>
              </a:rPr>
              <a:t>, this being:</a:t>
            </a:r>
          </a:p>
          <a:p>
            <a:pPr marL="285750" indent="-285750">
              <a:buFont typeface="Wingdings" panose="05000000000000000000" pitchFamily="2" charset="2"/>
              <a:buChar char="ü"/>
            </a:pPr>
            <a:r>
              <a:rPr lang="en-US" b="0" i="0" u="none" strike="noStrike" baseline="0" dirty="0">
                <a:solidFill>
                  <a:srgbClr val="393939"/>
                </a:solidFill>
                <a:latin typeface="Calibri" panose="020F0502020204030204" pitchFamily="34" charset="0"/>
                <a:cs typeface="Calibri" panose="020F0502020204030204" pitchFamily="34" charset="0"/>
              </a:rPr>
              <a:t>Green ID book</a:t>
            </a:r>
          </a:p>
          <a:p>
            <a:pPr marL="285750" indent="-285750">
              <a:buFont typeface="Wingdings" panose="05000000000000000000" pitchFamily="2" charset="2"/>
              <a:buChar char="ü"/>
            </a:pPr>
            <a:r>
              <a:rPr lang="en-US" dirty="0">
                <a:solidFill>
                  <a:srgbClr val="393939"/>
                </a:solidFill>
                <a:latin typeface="Calibri" panose="020F0502020204030204" pitchFamily="34" charset="0"/>
                <a:cs typeface="Calibri" panose="020F0502020204030204" pitchFamily="34" charset="0"/>
              </a:rPr>
              <a:t>ID Card (back and front)</a:t>
            </a:r>
          </a:p>
          <a:p>
            <a:pPr marL="285750" indent="-285750">
              <a:buFont typeface="Wingdings" panose="05000000000000000000" pitchFamily="2" charset="2"/>
              <a:buChar char="ü"/>
            </a:pPr>
            <a:r>
              <a:rPr lang="en-US" dirty="0">
                <a:solidFill>
                  <a:srgbClr val="393939"/>
                </a:solidFill>
                <a:latin typeface="Calibri" panose="020F0502020204030204" pitchFamily="34" charset="0"/>
                <a:cs typeface="Calibri" panose="020F0502020204030204" pitchFamily="34" charset="0"/>
              </a:rPr>
              <a:t>Driver’s </a:t>
            </a:r>
            <a:r>
              <a:rPr lang="en-US" dirty="0" err="1">
                <a:solidFill>
                  <a:srgbClr val="393939"/>
                </a:solidFill>
                <a:latin typeface="Calibri" panose="020F0502020204030204" pitchFamily="34" charset="0"/>
                <a:cs typeface="Calibri" panose="020F0502020204030204" pitchFamily="34" charset="0"/>
              </a:rPr>
              <a:t>Licence</a:t>
            </a:r>
            <a:endParaRPr lang="en-ZA" dirty="0">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AB87B21C-6DBF-B582-558C-3941C71CC873}"/>
              </a:ext>
            </a:extLst>
          </p:cNvPr>
          <p:cNvSpPr txBox="1"/>
          <p:nvPr/>
        </p:nvSpPr>
        <p:spPr>
          <a:xfrm>
            <a:off x="0" y="752926"/>
            <a:ext cx="12192000" cy="584775"/>
          </a:xfrm>
          <a:prstGeom prst="rect">
            <a:avLst/>
          </a:prstGeom>
          <a:solidFill>
            <a:srgbClr val="FF0000"/>
          </a:solidFill>
        </p:spPr>
        <p:style>
          <a:lnRef idx="0">
            <a:schemeClr val="accent5"/>
          </a:lnRef>
          <a:fillRef idx="3">
            <a:schemeClr val="accent5"/>
          </a:fillRef>
          <a:effectRef idx="3">
            <a:schemeClr val="accent5"/>
          </a:effectRef>
          <a:fontRef idx="minor">
            <a:schemeClr val="lt1"/>
          </a:fontRef>
        </p:style>
        <p:txBody>
          <a:bodyPr wrap="square">
            <a:spAutoFit/>
          </a:bodyPr>
          <a:lstStyle/>
          <a:p>
            <a:pPr algn="ctr"/>
            <a:r>
              <a:rPr lang="en-ZA" sz="3200" b="1" dirty="0">
                <a:solidFill>
                  <a:schemeClr val="bg1"/>
                </a:solidFill>
                <a:latin typeface="CIDFont+F3"/>
              </a:rPr>
              <a:t>IDENTITY documentation required</a:t>
            </a:r>
            <a:endParaRPr lang="en-ZA" sz="3200" b="1" dirty="0">
              <a:solidFill>
                <a:schemeClr val="bg1"/>
              </a:solidFill>
            </a:endParaRPr>
          </a:p>
        </p:txBody>
      </p:sp>
    </p:spTree>
    <p:extLst>
      <p:ext uri="{BB962C8B-B14F-4D97-AF65-F5344CB8AC3E}">
        <p14:creationId xmlns:p14="http://schemas.microsoft.com/office/powerpoint/2010/main" val="295983368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FA2279F-44DC-44A0-A0EB-E816EC3D89C1}"/>
              </a:ext>
            </a:extLst>
          </p:cNvPr>
          <p:cNvSpPr txBox="1"/>
          <p:nvPr/>
        </p:nvSpPr>
        <p:spPr>
          <a:xfrm>
            <a:off x="278296" y="1138919"/>
            <a:ext cx="11622156" cy="5632311"/>
          </a:xfrm>
          <a:prstGeom prst="rect">
            <a:avLst/>
          </a:prstGeom>
          <a:noFill/>
        </p:spPr>
        <p:txBody>
          <a:bodyPr wrap="square" rtlCol="0">
            <a:spAutoFit/>
          </a:bodyPr>
          <a:lstStyle/>
          <a:p>
            <a:pPr marL="285750" indent="-285750" algn="l">
              <a:buFont typeface="Wingdings" panose="05000000000000000000" pitchFamily="2" charset="2"/>
              <a:buChar char="ü"/>
            </a:pPr>
            <a:r>
              <a:rPr lang="en-US" sz="1600" b="1" i="0" u="none" strike="noStrike" baseline="0" dirty="0">
                <a:solidFill>
                  <a:srgbClr val="393939"/>
                </a:solidFill>
                <a:latin typeface="CIDFont+F1"/>
              </a:rPr>
              <a:t>Latest </a:t>
            </a:r>
            <a:r>
              <a:rPr lang="en-US" sz="1600" b="1" i="0" u="none" strike="noStrike" baseline="0" dirty="0" err="1">
                <a:solidFill>
                  <a:srgbClr val="393939"/>
                </a:solidFill>
                <a:latin typeface="CIDFont+F1"/>
              </a:rPr>
              <a:t>Payslip</a:t>
            </a:r>
            <a:r>
              <a:rPr lang="en-US" sz="1600" b="1" i="0" u="none" strike="noStrike" baseline="0" dirty="0">
                <a:solidFill>
                  <a:srgbClr val="393939"/>
                </a:solidFill>
                <a:latin typeface="CIDFont+F1"/>
              </a:rPr>
              <a:t> </a:t>
            </a:r>
            <a:endParaRPr lang="en-US" sz="1600" b="1" dirty="0">
              <a:solidFill>
                <a:srgbClr val="393939"/>
              </a:solidFill>
              <a:latin typeface="CIDFont+F1"/>
            </a:endParaRPr>
          </a:p>
          <a:p>
            <a:pPr marL="285750" indent="-285750" algn="l">
              <a:buFont typeface="Wingdings" panose="05000000000000000000" pitchFamily="2" charset="2"/>
              <a:buChar char="ü"/>
            </a:pPr>
            <a:r>
              <a:rPr lang="en-US" sz="1600" i="0" u="none" strike="noStrike" baseline="0" dirty="0">
                <a:solidFill>
                  <a:srgbClr val="393939"/>
                </a:solidFill>
                <a:latin typeface="CIDFont+F1"/>
              </a:rPr>
              <a:t>if the client is a </a:t>
            </a:r>
            <a:r>
              <a:rPr lang="en-US" sz="1600" b="1" i="0" u="none" strike="noStrike" baseline="0" dirty="0">
                <a:solidFill>
                  <a:srgbClr val="393939"/>
                </a:solidFill>
                <a:latin typeface="CIDFont+F1"/>
              </a:rPr>
              <a:t>weekly </a:t>
            </a:r>
            <a:r>
              <a:rPr lang="en-US" sz="1600" i="0" u="none" strike="noStrike" baseline="0" dirty="0">
                <a:solidFill>
                  <a:srgbClr val="393939"/>
                </a:solidFill>
                <a:latin typeface="CIDFont+F1"/>
              </a:rPr>
              <a:t>or </a:t>
            </a:r>
            <a:r>
              <a:rPr lang="en-US" sz="1600" b="1" i="0" u="none" strike="noStrike" baseline="0" dirty="0">
                <a:solidFill>
                  <a:srgbClr val="393939"/>
                </a:solidFill>
                <a:latin typeface="CIDFont+F1"/>
              </a:rPr>
              <a:t>fortnightly </a:t>
            </a:r>
            <a:r>
              <a:rPr lang="en-US" sz="1600" i="0" u="none" strike="noStrike" baseline="0" dirty="0">
                <a:solidFill>
                  <a:srgbClr val="393939"/>
                </a:solidFill>
                <a:latin typeface="CIDFont+F1"/>
              </a:rPr>
              <a:t>earner, </a:t>
            </a:r>
            <a:r>
              <a:rPr lang="en-US" sz="1600" b="1" i="0" u="none" strike="noStrike" baseline="0" dirty="0">
                <a:solidFill>
                  <a:srgbClr val="393939"/>
                </a:solidFill>
                <a:latin typeface="CIDFont+F1"/>
              </a:rPr>
              <a:t>all the payslips for the entire month </a:t>
            </a:r>
            <a:r>
              <a:rPr lang="en-US" sz="1600" i="0" u="none" strike="noStrike" baseline="0" dirty="0">
                <a:solidFill>
                  <a:srgbClr val="393939"/>
                </a:solidFill>
                <a:latin typeface="CIDFont+F1"/>
              </a:rPr>
              <a:t>are required </a:t>
            </a:r>
          </a:p>
          <a:p>
            <a:pPr marL="285750" indent="-285750" algn="l">
              <a:buFont typeface="Wingdings" panose="05000000000000000000" pitchFamily="2" charset="2"/>
              <a:buChar char="ü"/>
            </a:pPr>
            <a:r>
              <a:rPr lang="en-US" sz="1600" i="0" u="none" strike="noStrike" baseline="0" dirty="0">
                <a:solidFill>
                  <a:srgbClr val="393939"/>
                </a:solidFill>
                <a:latin typeface="CIDFont+F1"/>
              </a:rPr>
              <a:t>if the client is </a:t>
            </a:r>
            <a:r>
              <a:rPr lang="en-US" sz="1600" b="1" i="0" u="none" strike="noStrike" baseline="0" dirty="0">
                <a:solidFill>
                  <a:srgbClr val="393939"/>
                </a:solidFill>
                <a:latin typeface="CIDFont+F1"/>
              </a:rPr>
              <a:t>self-employed</a:t>
            </a:r>
            <a:r>
              <a:rPr lang="en-US" sz="1600" i="0" u="none" strike="noStrike" baseline="0" dirty="0">
                <a:solidFill>
                  <a:srgbClr val="393939"/>
                </a:solidFill>
                <a:latin typeface="CIDFont+F1"/>
              </a:rPr>
              <a:t>, they </a:t>
            </a:r>
            <a:r>
              <a:rPr lang="en-US" sz="1600" b="1" i="0" u="none" strike="noStrike" baseline="0" dirty="0">
                <a:solidFill>
                  <a:srgbClr val="393939"/>
                </a:solidFill>
                <a:latin typeface="CIDFont+F1"/>
              </a:rPr>
              <a:t>might not have a payslip </a:t>
            </a:r>
            <a:r>
              <a:rPr lang="en-US" sz="1600" i="0" u="none" strike="noStrike" baseline="0" dirty="0">
                <a:solidFill>
                  <a:srgbClr val="393939"/>
                </a:solidFill>
                <a:latin typeface="CIDFont+F1"/>
              </a:rPr>
              <a:t>to submit </a:t>
            </a:r>
            <a:r>
              <a:rPr lang="en-ZA" sz="1600" i="0" u="none" strike="noStrike" baseline="0" dirty="0">
                <a:solidFill>
                  <a:srgbClr val="393939"/>
                </a:solidFill>
                <a:latin typeface="CIDFont+F1"/>
              </a:rPr>
              <a:t>salary deposits.</a:t>
            </a:r>
          </a:p>
          <a:p>
            <a:pPr algn="l"/>
            <a:endParaRPr lang="en-US" sz="1600" i="0" u="none" strike="noStrike" baseline="0" dirty="0">
              <a:solidFill>
                <a:srgbClr val="393939"/>
              </a:solidFill>
              <a:latin typeface="CIDFont+F1"/>
            </a:endParaRPr>
          </a:p>
          <a:p>
            <a:pPr algn="l"/>
            <a:r>
              <a:rPr lang="en-US" sz="1600" b="1" i="0" u="none" strike="noStrike" baseline="0" dirty="0">
                <a:solidFill>
                  <a:srgbClr val="393939"/>
                </a:solidFill>
                <a:latin typeface="CIDFont+F1"/>
              </a:rPr>
              <a:t>With regards to payslips, different lenders have different rules to be adhered to:</a:t>
            </a:r>
          </a:p>
          <a:p>
            <a:pPr marL="342900" indent="-342900" algn="l">
              <a:buFont typeface="+mj-lt"/>
              <a:buAutoNum type="arabicPeriod"/>
            </a:pPr>
            <a:r>
              <a:rPr lang="en-US" b="1" dirty="0"/>
              <a:t>NEDBANK</a:t>
            </a:r>
            <a:endParaRPr lang="en-US" sz="1600" b="1" dirty="0">
              <a:solidFill>
                <a:srgbClr val="393939"/>
              </a:solidFill>
              <a:highlight>
                <a:srgbClr val="FF00FF"/>
              </a:highlight>
              <a:latin typeface="CIDFont+F1"/>
            </a:endParaRPr>
          </a:p>
          <a:p>
            <a:pPr marL="285750" indent="-285750">
              <a:buFont typeface="Wingdings" panose="05000000000000000000" pitchFamily="2" charset="2"/>
              <a:buChar char="ü"/>
            </a:pPr>
            <a:r>
              <a:rPr lang="en-US" sz="1600" i="0" u="none" strike="noStrike" baseline="0" dirty="0">
                <a:solidFill>
                  <a:srgbClr val="393939"/>
                </a:solidFill>
                <a:latin typeface="CIDFont+F1"/>
              </a:rPr>
              <a:t>Latest payslip cannot be older than </a:t>
            </a:r>
            <a:r>
              <a:rPr lang="en-US" sz="1600" i="0" u="none" strike="noStrike" baseline="0" dirty="0">
                <a:solidFill>
                  <a:srgbClr val="393939"/>
                </a:solidFill>
                <a:highlight>
                  <a:srgbClr val="FFFF00"/>
                </a:highlight>
                <a:latin typeface="CIDFont+F1"/>
              </a:rPr>
              <a:t>two months</a:t>
            </a:r>
            <a:r>
              <a:rPr lang="en-US" sz="1600" i="0" u="none" strike="noStrike" baseline="0" dirty="0">
                <a:solidFill>
                  <a:srgbClr val="393939"/>
                </a:solidFill>
                <a:latin typeface="CIDFont+F1"/>
              </a:rPr>
              <a:t>, however, government, parastatals and some high profile</a:t>
            </a:r>
            <a:r>
              <a:rPr lang="en-ZA" sz="1600" dirty="0"/>
              <a:t> </a:t>
            </a:r>
            <a:r>
              <a:rPr lang="en-US" sz="1600" i="0" u="none" strike="noStrike" baseline="0" dirty="0">
                <a:solidFill>
                  <a:srgbClr val="393939"/>
                </a:solidFill>
                <a:latin typeface="CIDFont+F1"/>
              </a:rPr>
              <a:t>private employees may submit payslips as old as 6 months (print outs must be submitted with an original </a:t>
            </a:r>
            <a:r>
              <a:rPr lang="en-US" sz="1600" dirty="0">
                <a:solidFill>
                  <a:srgbClr val="393939"/>
                </a:solidFill>
                <a:latin typeface="CIDFont+F1"/>
              </a:rPr>
              <a:t>PAYSLIP that is not older than 6 months)</a:t>
            </a:r>
            <a:r>
              <a:rPr lang="en-US" sz="1600" i="0" u="none" strike="noStrike" baseline="0" dirty="0">
                <a:solidFill>
                  <a:srgbClr val="393939"/>
                </a:solidFill>
                <a:latin typeface="CIDFont+F1"/>
              </a:rPr>
              <a:t>.</a:t>
            </a:r>
          </a:p>
          <a:p>
            <a:pPr marL="285750" indent="-285750" algn="l">
              <a:buFont typeface="Wingdings" panose="05000000000000000000" pitchFamily="2" charset="2"/>
              <a:buChar char="ü"/>
            </a:pPr>
            <a:r>
              <a:rPr lang="en-US" sz="1600" i="0" u="none" strike="noStrike" baseline="0" dirty="0">
                <a:solidFill>
                  <a:srgbClr val="393939"/>
                </a:solidFill>
                <a:latin typeface="CIDFont+F1"/>
              </a:rPr>
              <a:t>Weekly earners - four payslips are required of the same month</a:t>
            </a:r>
          </a:p>
          <a:p>
            <a:endParaRPr lang="en-US" sz="1600" i="0" u="none" strike="noStrike" baseline="0" dirty="0">
              <a:solidFill>
                <a:srgbClr val="393939"/>
              </a:solidFill>
              <a:latin typeface="CIDFont+F1"/>
            </a:endParaRPr>
          </a:p>
          <a:p>
            <a:pPr marL="342900" indent="-342900">
              <a:buAutoNum type="arabicPeriod" startAt="2"/>
            </a:pPr>
            <a:r>
              <a:rPr lang="en-US" b="1" dirty="0"/>
              <a:t>EVOLUTION FINANCE</a:t>
            </a:r>
            <a:endParaRPr lang="en-US" sz="1600" b="1" dirty="0">
              <a:solidFill>
                <a:srgbClr val="393939"/>
              </a:solidFill>
              <a:highlight>
                <a:srgbClr val="FF00FF"/>
              </a:highlight>
              <a:latin typeface="CIDFont+F1"/>
            </a:endParaRPr>
          </a:p>
          <a:p>
            <a:pPr marL="285750" indent="-285750" algn="l">
              <a:buFont typeface="Wingdings" panose="05000000000000000000" pitchFamily="2" charset="2"/>
              <a:buChar char="ü"/>
            </a:pPr>
            <a:r>
              <a:rPr lang="en-US" sz="1600" i="0" u="none" strike="noStrike" baseline="0" dirty="0" err="1">
                <a:solidFill>
                  <a:srgbClr val="393939"/>
                </a:solidFill>
                <a:latin typeface="CIDFont+F1"/>
              </a:rPr>
              <a:t>Payslip</a:t>
            </a:r>
            <a:r>
              <a:rPr lang="en-US" sz="1600" i="0" u="none" strike="noStrike" baseline="0" dirty="0">
                <a:solidFill>
                  <a:srgbClr val="393939"/>
                </a:solidFill>
                <a:latin typeface="CIDFont+F1"/>
              </a:rPr>
              <a:t> must not be older than </a:t>
            </a:r>
            <a:r>
              <a:rPr lang="en-US" sz="1600" i="0" u="none" strike="noStrike" baseline="0" dirty="0">
                <a:solidFill>
                  <a:srgbClr val="393939"/>
                </a:solidFill>
                <a:highlight>
                  <a:srgbClr val="FFFF00"/>
                </a:highlight>
                <a:latin typeface="CIDFont+F1"/>
              </a:rPr>
              <a:t>90 days</a:t>
            </a:r>
          </a:p>
          <a:p>
            <a:pPr marL="285750" indent="-285750">
              <a:buFont typeface="Wingdings" panose="05000000000000000000" pitchFamily="2" charset="2"/>
              <a:buChar char="ü"/>
            </a:pPr>
            <a:r>
              <a:rPr lang="en-US" sz="1600" i="0" u="none" strike="noStrike" baseline="0" dirty="0">
                <a:solidFill>
                  <a:srgbClr val="393939"/>
                </a:solidFill>
                <a:latin typeface="CIDFont+F1"/>
              </a:rPr>
              <a:t>Weekly earners - four payslips are required of the same month</a:t>
            </a:r>
          </a:p>
          <a:p>
            <a:pPr marL="285750" indent="-285750">
              <a:buFont typeface="Wingdings" panose="05000000000000000000" pitchFamily="2" charset="2"/>
              <a:buChar char="ü"/>
            </a:pPr>
            <a:r>
              <a:rPr lang="en-US" sz="1600" i="0" u="none" strike="noStrike" baseline="0" dirty="0">
                <a:solidFill>
                  <a:srgbClr val="393939"/>
                </a:solidFill>
                <a:latin typeface="CIDFont+F1"/>
              </a:rPr>
              <a:t>Fortnightly payslip must not be older than 15 days (the latest payslip), two payslips are required</a:t>
            </a:r>
          </a:p>
          <a:p>
            <a:pPr algn="l"/>
            <a:endParaRPr lang="en-US" sz="1600" i="0" u="none" strike="noStrike" baseline="0" dirty="0">
              <a:solidFill>
                <a:srgbClr val="393939"/>
              </a:solidFill>
              <a:latin typeface="CIDFont+F1"/>
            </a:endParaRPr>
          </a:p>
          <a:p>
            <a:pPr marL="342900" indent="-342900" algn="l">
              <a:buFont typeface="+mj-lt"/>
              <a:buAutoNum type="arabicPeriod" startAt="3"/>
            </a:pPr>
            <a:r>
              <a:rPr lang="en-ZA" b="1" dirty="0"/>
              <a:t>FIN FINANCE (Thuthukani)</a:t>
            </a:r>
            <a:endParaRPr lang="en-ZA" sz="1600" b="1" i="0" u="none" strike="noStrike" baseline="0" dirty="0">
              <a:solidFill>
                <a:srgbClr val="393939"/>
              </a:solidFill>
              <a:highlight>
                <a:srgbClr val="FF00FF"/>
              </a:highlight>
              <a:latin typeface="CIDFont+F1"/>
            </a:endParaRPr>
          </a:p>
          <a:p>
            <a:pPr marL="285750" indent="-285750" algn="l">
              <a:buFont typeface="Wingdings" panose="05000000000000000000" pitchFamily="2" charset="2"/>
              <a:buChar char="ü"/>
            </a:pPr>
            <a:r>
              <a:rPr lang="en-US" sz="1600" i="0" u="none" strike="noStrike" baseline="0" dirty="0">
                <a:solidFill>
                  <a:srgbClr val="393939"/>
                </a:solidFill>
                <a:latin typeface="CIDFont+F1"/>
              </a:rPr>
              <a:t>Monthly payslip must not be older than </a:t>
            </a:r>
            <a:r>
              <a:rPr lang="en-US" sz="1600" i="0" u="none" strike="noStrike" baseline="0" dirty="0">
                <a:solidFill>
                  <a:srgbClr val="393939"/>
                </a:solidFill>
                <a:highlight>
                  <a:srgbClr val="FFFF00"/>
                </a:highlight>
                <a:latin typeface="CIDFont+F1"/>
              </a:rPr>
              <a:t>45 days</a:t>
            </a:r>
            <a:r>
              <a:rPr lang="en-US" sz="1600" i="0" u="none" strike="noStrike" baseline="0" dirty="0">
                <a:solidFill>
                  <a:srgbClr val="393939"/>
                </a:solidFill>
                <a:latin typeface="CIDFont+F1"/>
              </a:rPr>
              <a:t>, one payslip is sufficient, unless client receives </a:t>
            </a:r>
            <a:r>
              <a:rPr lang="en-ZA" sz="1600" i="0" u="none" strike="noStrike" baseline="0" dirty="0">
                <a:solidFill>
                  <a:srgbClr val="393939"/>
                </a:solidFill>
                <a:latin typeface="CIDFont+F1"/>
              </a:rPr>
              <a:t>allowances</a:t>
            </a:r>
          </a:p>
          <a:p>
            <a:pPr marL="285750" indent="-285750" algn="l">
              <a:buFont typeface="Wingdings" panose="05000000000000000000" pitchFamily="2" charset="2"/>
              <a:buChar char="ü"/>
            </a:pPr>
            <a:r>
              <a:rPr lang="en-US" sz="1600" i="0" u="none" strike="noStrike" baseline="0" dirty="0">
                <a:solidFill>
                  <a:srgbClr val="393939"/>
                </a:solidFill>
                <a:latin typeface="CIDFont+F1"/>
              </a:rPr>
              <a:t>Fortnightly payslip must not be older than 15 days (the latest payslip), two payslips are required</a:t>
            </a:r>
          </a:p>
          <a:p>
            <a:pPr marL="285750" indent="-285750" algn="l">
              <a:buFont typeface="Wingdings" panose="05000000000000000000" pitchFamily="2" charset="2"/>
              <a:buChar char="ü"/>
            </a:pPr>
            <a:r>
              <a:rPr lang="en-US" sz="1600" i="0" u="none" strike="noStrike" baseline="0" dirty="0">
                <a:solidFill>
                  <a:srgbClr val="393939"/>
                </a:solidFill>
                <a:latin typeface="CIDFont+F1"/>
              </a:rPr>
              <a:t>Weekly payslip must not be older than 10 days (the latest payslip).</a:t>
            </a:r>
          </a:p>
          <a:p>
            <a:pPr algn="l"/>
            <a:endParaRPr lang="en-ZA" sz="1600" i="0" u="none" strike="noStrike" baseline="0" dirty="0">
              <a:solidFill>
                <a:srgbClr val="393939"/>
              </a:solidFill>
              <a:latin typeface="CIDFont+F1"/>
            </a:endParaRPr>
          </a:p>
          <a:p>
            <a:pPr marL="342900" indent="-342900" algn="l">
              <a:buAutoNum type="arabicPeriod" startAt="4"/>
            </a:pPr>
            <a:r>
              <a:rPr lang="en-US" b="1" dirty="0"/>
              <a:t>KANGA FINANCE (LENDCOR)</a:t>
            </a:r>
          </a:p>
          <a:p>
            <a:pPr marL="342900" indent="-342900" algn="l">
              <a:buFont typeface="Wingdings" panose="05000000000000000000" pitchFamily="2" charset="2"/>
              <a:buChar char="ü"/>
            </a:pPr>
            <a:r>
              <a:rPr lang="en-US" sz="1600" dirty="0">
                <a:solidFill>
                  <a:srgbClr val="393939"/>
                </a:solidFill>
                <a:highlight>
                  <a:srgbClr val="FFFF00"/>
                </a:highlight>
                <a:latin typeface="CIDFont+F1"/>
              </a:rPr>
              <a:t>No </a:t>
            </a:r>
            <a:r>
              <a:rPr lang="en-US" sz="1600" dirty="0" err="1">
                <a:solidFill>
                  <a:srgbClr val="393939"/>
                </a:solidFill>
                <a:highlight>
                  <a:srgbClr val="FFFF00"/>
                </a:highlight>
                <a:latin typeface="CIDFont+F1"/>
              </a:rPr>
              <a:t>payslip</a:t>
            </a:r>
            <a:r>
              <a:rPr lang="en-US" sz="1600" dirty="0">
                <a:solidFill>
                  <a:srgbClr val="393939"/>
                </a:solidFill>
                <a:highlight>
                  <a:srgbClr val="FFFF00"/>
                </a:highlight>
                <a:latin typeface="CIDFont+F1"/>
              </a:rPr>
              <a:t> required</a:t>
            </a:r>
          </a:p>
        </p:txBody>
      </p:sp>
      <p:sp>
        <p:nvSpPr>
          <p:cNvPr id="5" name="TextBox 4">
            <a:extLst>
              <a:ext uri="{FF2B5EF4-FFF2-40B4-BE49-F238E27FC236}">
                <a16:creationId xmlns:a16="http://schemas.microsoft.com/office/drawing/2014/main" id="{541233E1-C034-E0FD-EF86-BFCD210325D1}"/>
              </a:ext>
            </a:extLst>
          </p:cNvPr>
          <p:cNvSpPr txBox="1"/>
          <p:nvPr/>
        </p:nvSpPr>
        <p:spPr>
          <a:xfrm>
            <a:off x="0" y="368615"/>
            <a:ext cx="12192000" cy="584775"/>
          </a:xfrm>
          <a:prstGeom prst="rect">
            <a:avLst/>
          </a:prstGeom>
          <a:solidFill>
            <a:srgbClr val="FF0000"/>
          </a:solidFill>
        </p:spPr>
        <p:style>
          <a:lnRef idx="0">
            <a:schemeClr val="accent5"/>
          </a:lnRef>
          <a:fillRef idx="3">
            <a:schemeClr val="accent5"/>
          </a:fillRef>
          <a:effectRef idx="3">
            <a:schemeClr val="accent5"/>
          </a:effectRef>
          <a:fontRef idx="minor">
            <a:schemeClr val="lt1"/>
          </a:fontRef>
        </p:style>
        <p:txBody>
          <a:bodyPr wrap="square">
            <a:spAutoFit/>
          </a:bodyPr>
          <a:lstStyle/>
          <a:p>
            <a:pPr algn="ctr"/>
            <a:r>
              <a:rPr lang="en-ZA" sz="3200" b="1" dirty="0">
                <a:solidFill>
                  <a:schemeClr val="bg1"/>
                </a:solidFill>
                <a:latin typeface="CIDFont+F3"/>
              </a:rPr>
              <a:t>PAYSLIP documentation required</a:t>
            </a:r>
            <a:endParaRPr lang="en-ZA" sz="3200" b="1" dirty="0">
              <a:solidFill>
                <a:schemeClr val="bg1"/>
              </a:solidFill>
            </a:endParaRPr>
          </a:p>
        </p:txBody>
      </p:sp>
    </p:spTree>
    <p:extLst>
      <p:ext uri="{BB962C8B-B14F-4D97-AF65-F5344CB8AC3E}">
        <p14:creationId xmlns:p14="http://schemas.microsoft.com/office/powerpoint/2010/main" val="420545880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0A9B135-591B-4533-A80C-E0581D3EEAE6}"/>
              </a:ext>
            </a:extLst>
          </p:cNvPr>
          <p:cNvSpPr txBox="1"/>
          <p:nvPr/>
        </p:nvSpPr>
        <p:spPr>
          <a:xfrm>
            <a:off x="3034747" y="2100468"/>
            <a:ext cx="6930887" cy="3416320"/>
          </a:xfrm>
          <a:prstGeom prst="rect">
            <a:avLst/>
          </a:prstGeom>
          <a:noFill/>
        </p:spPr>
        <p:txBody>
          <a:bodyPr wrap="square" rtlCol="0">
            <a:spAutoFit/>
          </a:bodyPr>
          <a:lstStyle/>
          <a:p>
            <a:pPr marL="285750" indent="-285750">
              <a:buFont typeface="Wingdings" panose="05000000000000000000" pitchFamily="2" charset="2"/>
              <a:buChar char="ü"/>
            </a:pPr>
            <a:r>
              <a:rPr lang="en-US" b="1" dirty="0"/>
              <a:t>3 months’ bank statements</a:t>
            </a:r>
          </a:p>
          <a:p>
            <a:pPr marL="742950" lvl="1" indent="-285750">
              <a:buFont typeface="Wingdings" panose="05000000000000000000" pitchFamily="2" charset="2"/>
              <a:buChar char="ü"/>
            </a:pPr>
            <a:r>
              <a:rPr lang="en-US" dirty="0"/>
              <a:t>Stamped by the bank, stamp </a:t>
            </a:r>
            <a:r>
              <a:rPr lang="en-US" b="1" dirty="0"/>
              <a:t>not older than 7 days</a:t>
            </a:r>
          </a:p>
          <a:p>
            <a:pPr marL="742950" lvl="1" indent="-285750">
              <a:buFont typeface="Wingdings" panose="05000000000000000000" pitchFamily="2" charset="2"/>
              <a:buChar char="ü"/>
            </a:pPr>
            <a:r>
              <a:rPr lang="en-US" dirty="0"/>
              <a:t>Latest transaction date not older than 7 days</a:t>
            </a:r>
            <a:br>
              <a:rPr lang="en-US" dirty="0"/>
            </a:br>
            <a:endParaRPr lang="en-US" dirty="0"/>
          </a:p>
          <a:p>
            <a:pPr marL="742950" lvl="1" indent="-285750">
              <a:buFont typeface="Wingdings" panose="05000000000000000000" pitchFamily="2" charset="2"/>
              <a:buChar char="ü"/>
            </a:pPr>
            <a:r>
              <a:rPr lang="en-US" b="1" dirty="0"/>
              <a:t>MONTHLY </a:t>
            </a:r>
            <a:r>
              <a:rPr lang="en-US" dirty="0"/>
              <a:t>EARNER: reflecting last </a:t>
            </a:r>
            <a:r>
              <a:rPr lang="en-US" b="1" dirty="0"/>
              <a:t>3 </a:t>
            </a:r>
            <a:r>
              <a:rPr lang="en-US" dirty="0"/>
              <a:t>months salary deposits</a:t>
            </a:r>
            <a:br>
              <a:rPr lang="en-US" dirty="0"/>
            </a:br>
            <a:endParaRPr lang="en-US" dirty="0"/>
          </a:p>
          <a:p>
            <a:pPr marL="742950" lvl="1" indent="-285750">
              <a:buFont typeface="Wingdings" panose="05000000000000000000" pitchFamily="2" charset="2"/>
              <a:buChar char="ü"/>
            </a:pPr>
            <a:r>
              <a:rPr lang="en-US" b="1" dirty="0"/>
              <a:t>FORTNIGHTLY </a:t>
            </a:r>
            <a:r>
              <a:rPr lang="en-US" dirty="0"/>
              <a:t>EARNER: reflecting last </a:t>
            </a:r>
            <a:r>
              <a:rPr lang="en-US" b="1" dirty="0"/>
              <a:t>6 </a:t>
            </a:r>
            <a:r>
              <a:rPr lang="en-US" dirty="0"/>
              <a:t>months salary deposits</a:t>
            </a:r>
            <a:br>
              <a:rPr lang="en-US" dirty="0"/>
            </a:br>
            <a:endParaRPr lang="en-ZA" dirty="0"/>
          </a:p>
          <a:p>
            <a:pPr marL="742950" lvl="1" indent="-285750">
              <a:buFont typeface="Wingdings" panose="05000000000000000000" pitchFamily="2" charset="2"/>
              <a:buChar char="ü"/>
            </a:pPr>
            <a:r>
              <a:rPr lang="en-US" b="1" dirty="0"/>
              <a:t>WEEKLY </a:t>
            </a:r>
            <a:r>
              <a:rPr lang="en-US" dirty="0"/>
              <a:t>EARNER: reflecting last </a:t>
            </a:r>
            <a:r>
              <a:rPr lang="en-US" b="1" dirty="0"/>
              <a:t>12 </a:t>
            </a:r>
            <a:r>
              <a:rPr lang="en-US" dirty="0"/>
              <a:t>months salary deposits</a:t>
            </a:r>
          </a:p>
          <a:p>
            <a:pPr marL="742950" lvl="1" indent="-285750">
              <a:buFont typeface="Wingdings" panose="05000000000000000000" pitchFamily="2" charset="2"/>
              <a:buChar char="ü"/>
            </a:pPr>
            <a:endParaRPr lang="en-US" dirty="0"/>
          </a:p>
          <a:p>
            <a:pPr marL="285750" indent="-285750">
              <a:buFont typeface="Wingdings" panose="05000000000000000000" pitchFamily="2" charset="2"/>
              <a:buChar char="ü"/>
            </a:pPr>
            <a:r>
              <a:rPr lang="en-US" b="1" dirty="0"/>
              <a:t>1 month bank statements </a:t>
            </a:r>
            <a:r>
              <a:rPr lang="en-US" dirty="0"/>
              <a:t>required for </a:t>
            </a:r>
            <a:r>
              <a:rPr lang="en-US" b="1" dirty="0"/>
              <a:t>SASSA pensioners</a:t>
            </a:r>
            <a:endParaRPr lang="en-ZA" b="1" dirty="0"/>
          </a:p>
          <a:p>
            <a:pPr marL="742950" lvl="1" indent="-285750">
              <a:buFont typeface="Wingdings" panose="05000000000000000000" pitchFamily="2" charset="2"/>
              <a:buChar char="ü"/>
            </a:pPr>
            <a:endParaRPr lang="en-ZA" dirty="0"/>
          </a:p>
        </p:txBody>
      </p:sp>
      <p:sp>
        <p:nvSpPr>
          <p:cNvPr id="3" name="TextBox 2">
            <a:extLst>
              <a:ext uri="{FF2B5EF4-FFF2-40B4-BE49-F238E27FC236}">
                <a16:creationId xmlns:a16="http://schemas.microsoft.com/office/drawing/2014/main" id="{D6CC8E91-45F5-4CB5-F747-6BED5C745D30}"/>
              </a:ext>
            </a:extLst>
          </p:cNvPr>
          <p:cNvSpPr txBox="1"/>
          <p:nvPr/>
        </p:nvSpPr>
        <p:spPr>
          <a:xfrm>
            <a:off x="0" y="752926"/>
            <a:ext cx="12192000" cy="584775"/>
          </a:xfrm>
          <a:prstGeom prst="rect">
            <a:avLst/>
          </a:prstGeom>
          <a:solidFill>
            <a:srgbClr val="FF0000"/>
          </a:solidFill>
        </p:spPr>
        <p:style>
          <a:lnRef idx="0">
            <a:schemeClr val="accent5"/>
          </a:lnRef>
          <a:fillRef idx="3">
            <a:schemeClr val="accent5"/>
          </a:fillRef>
          <a:effectRef idx="3">
            <a:schemeClr val="accent5"/>
          </a:effectRef>
          <a:fontRef idx="minor">
            <a:schemeClr val="lt1"/>
          </a:fontRef>
        </p:style>
        <p:txBody>
          <a:bodyPr wrap="square">
            <a:spAutoFit/>
          </a:bodyPr>
          <a:lstStyle/>
          <a:p>
            <a:pPr algn="ctr"/>
            <a:r>
              <a:rPr lang="en-ZA" sz="3200" b="1" dirty="0">
                <a:solidFill>
                  <a:schemeClr val="bg1"/>
                </a:solidFill>
                <a:latin typeface="CIDFont+F3"/>
              </a:rPr>
              <a:t>BANK STATEMENT documentation required</a:t>
            </a:r>
            <a:endParaRPr lang="en-ZA" sz="3200" b="1" dirty="0">
              <a:solidFill>
                <a:schemeClr val="bg1"/>
              </a:solidFill>
            </a:endParaRPr>
          </a:p>
        </p:txBody>
      </p:sp>
    </p:spTree>
    <p:extLst>
      <p:ext uri="{BB962C8B-B14F-4D97-AF65-F5344CB8AC3E}">
        <p14:creationId xmlns:p14="http://schemas.microsoft.com/office/powerpoint/2010/main" val="38687147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647F11C6-A8A7-4C27-DDEB-8974F9AB1279}"/>
              </a:ext>
            </a:extLst>
          </p:cNvPr>
          <p:cNvGraphicFramePr>
            <a:graphicFrameLocks noGrp="1"/>
          </p:cNvGraphicFramePr>
          <p:nvPr>
            <p:extLst>
              <p:ext uri="{D42A27DB-BD31-4B8C-83A1-F6EECF244321}">
                <p14:modId xmlns:p14="http://schemas.microsoft.com/office/powerpoint/2010/main" val="2989030566"/>
              </p:ext>
            </p:extLst>
          </p:nvPr>
        </p:nvGraphicFramePr>
        <p:xfrm>
          <a:off x="225287" y="240420"/>
          <a:ext cx="11807687" cy="6366016"/>
        </p:xfrm>
        <a:graphic>
          <a:graphicData uri="http://schemas.openxmlformats.org/drawingml/2006/table">
            <a:tbl>
              <a:tblPr/>
              <a:tblGrid>
                <a:gridCol w="2196094">
                  <a:extLst>
                    <a:ext uri="{9D8B030D-6E8A-4147-A177-3AD203B41FA5}">
                      <a16:colId xmlns:a16="http://schemas.microsoft.com/office/drawing/2014/main" val="2997853601"/>
                    </a:ext>
                  </a:extLst>
                </a:gridCol>
                <a:gridCol w="2565510">
                  <a:extLst>
                    <a:ext uri="{9D8B030D-6E8A-4147-A177-3AD203B41FA5}">
                      <a16:colId xmlns:a16="http://schemas.microsoft.com/office/drawing/2014/main" val="983287138"/>
                    </a:ext>
                  </a:extLst>
                </a:gridCol>
                <a:gridCol w="2474083">
                  <a:extLst>
                    <a:ext uri="{9D8B030D-6E8A-4147-A177-3AD203B41FA5}">
                      <a16:colId xmlns:a16="http://schemas.microsoft.com/office/drawing/2014/main" val="2290299365"/>
                    </a:ext>
                  </a:extLst>
                </a:gridCol>
                <a:gridCol w="1948069">
                  <a:extLst>
                    <a:ext uri="{9D8B030D-6E8A-4147-A177-3AD203B41FA5}">
                      <a16:colId xmlns:a16="http://schemas.microsoft.com/office/drawing/2014/main" val="3042762415"/>
                    </a:ext>
                  </a:extLst>
                </a:gridCol>
                <a:gridCol w="2623931">
                  <a:extLst>
                    <a:ext uri="{9D8B030D-6E8A-4147-A177-3AD203B41FA5}">
                      <a16:colId xmlns:a16="http://schemas.microsoft.com/office/drawing/2014/main" val="3670615740"/>
                    </a:ext>
                  </a:extLst>
                </a:gridCol>
              </a:tblGrid>
              <a:tr h="167218">
                <a:tc>
                  <a:txBody>
                    <a:bodyPr/>
                    <a:lstStyle/>
                    <a:p>
                      <a:pPr algn="l" fontAlgn="b"/>
                      <a:endParaRPr lang="en-ZA" sz="1100" b="1" i="0" u="none" strike="noStrike">
                        <a:solidFill>
                          <a:srgbClr val="000000"/>
                        </a:solidFill>
                        <a:effectLst/>
                        <a:latin typeface="Calibri" panose="020F0502020204030204" pitchFamily="34" charset="0"/>
                      </a:endParaRPr>
                    </a:p>
                  </a:txBody>
                  <a:tcPr marL="2384" marR="2384" marT="238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ZA" sz="1100" b="1" i="0" u="none" strike="noStrike">
                        <a:solidFill>
                          <a:srgbClr val="000000"/>
                        </a:solidFill>
                        <a:effectLst/>
                        <a:latin typeface="Calibri" panose="020F0502020204030204" pitchFamily="34" charset="0"/>
                      </a:endParaRPr>
                    </a:p>
                  </a:txBody>
                  <a:tcPr marL="2384" marR="2384" marT="238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ZA" sz="1100" b="1" i="0" u="none" strike="noStrike">
                        <a:solidFill>
                          <a:srgbClr val="000000"/>
                        </a:solidFill>
                        <a:effectLst/>
                        <a:latin typeface="Calibri" panose="020F0502020204030204" pitchFamily="34" charset="0"/>
                      </a:endParaRPr>
                    </a:p>
                  </a:txBody>
                  <a:tcPr marL="2384" marR="2384" marT="238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ZA" sz="1100" b="1" i="0" u="none" strike="noStrike">
                        <a:solidFill>
                          <a:srgbClr val="000000"/>
                        </a:solidFill>
                        <a:effectLst/>
                        <a:latin typeface="Calibri" panose="020F0502020204030204" pitchFamily="34" charset="0"/>
                      </a:endParaRPr>
                    </a:p>
                  </a:txBody>
                  <a:tcPr marL="2384" marR="2384" marT="238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ZA" sz="1100" b="1" i="0" u="none" strike="noStrike">
                        <a:solidFill>
                          <a:srgbClr val="000000"/>
                        </a:solidFill>
                        <a:effectLst/>
                        <a:latin typeface="Calibri" panose="020F0502020204030204" pitchFamily="34" charset="0"/>
                      </a:endParaRPr>
                    </a:p>
                  </a:txBody>
                  <a:tcPr marL="2384" marR="2384" marT="2384"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3436754"/>
                  </a:ext>
                </a:extLst>
              </a:tr>
              <a:tr h="199451">
                <a:tc>
                  <a:txBody>
                    <a:bodyPr/>
                    <a:lstStyle/>
                    <a:p>
                      <a:pPr algn="ctr" fontAlgn="ctr"/>
                      <a:r>
                        <a:rPr lang="en-ZA" sz="1100" b="1" i="0" u="none" strike="noStrike">
                          <a:solidFill>
                            <a:srgbClr val="000000"/>
                          </a:solidFill>
                          <a:effectLst/>
                          <a:latin typeface="Calibri" panose="020F0502020204030204" pitchFamily="34" charset="0"/>
                        </a:rPr>
                        <a:t>LENDER COMPARISON</a:t>
                      </a:r>
                    </a:p>
                  </a:txBody>
                  <a:tcPr marL="2384" marR="2384" marT="23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FFFF"/>
                          </a:solidFill>
                          <a:effectLst/>
                          <a:latin typeface="Calibri" panose="020F0502020204030204" pitchFamily="34" charset="0"/>
                        </a:rPr>
                        <a:t>NEDBANK</a:t>
                      </a:r>
                    </a:p>
                  </a:txBody>
                  <a:tcPr marL="2384" marR="2384" marT="23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ctr"/>
                      <a:r>
                        <a:rPr lang="en-ZA" sz="1100" b="1" i="0" u="none" strike="noStrike">
                          <a:solidFill>
                            <a:srgbClr val="FFFFFF"/>
                          </a:solidFill>
                          <a:effectLst/>
                          <a:latin typeface="Calibri" panose="020F0502020204030204" pitchFamily="34" charset="0"/>
                        </a:rPr>
                        <a:t>EVOLUTION FINANCE</a:t>
                      </a:r>
                    </a:p>
                  </a:txBody>
                  <a:tcPr marL="2384" marR="2384" marT="23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ctr"/>
                      <a:r>
                        <a:rPr lang="en-ZA" sz="1100" b="1" i="0" u="none" strike="noStrike" dirty="0">
                          <a:solidFill>
                            <a:srgbClr val="FFFFFF"/>
                          </a:solidFill>
                          <a:effectLst/>
                          <a:latin typeface="Calibri" panose="020F0502020204030204" pitchFamily="34" charset="0"/>
                        </a:rPr>
                        <a:t>THUTHUKANI</a:t>
                      </a:r>
                    </a:p>
                  </a:txBody>
                  <a:tcPr marL="2384" marR="2384" marT="23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ctr"/>
                      <a:r>
                        <a:rPr lang="en-ZA" sz="1100" b="1" i="0" u="none" strike="noStrike">
                          <a:solidFill>
                            <a:srgbClr val="FFFFFF"/>
                          </a:solidFill>
                          <a:effectLst/>
                          <a:latin typeface="Calibri" panose="020F0502020204030204" pitchFamily="34" charset="0"/>
                        </a:rPr>
                        <a:t>LENDCOR</a:t>
                      </a:r>
                    </a:p>
                  </a:txBody>
                  <a:tcPr marL="2384" marR="2384" marT="23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753549649"/>
                  </a:ext>
                </a:extLst>
              </a:tr>
              <a:tr h="332092">
                <a:tc>
                  <a:txBody>
                    <a:bodyPr/>
                    <a:lstStyle/>
                    <a:p>
                      <a:pPr algn="ctr" fontAlgn="ctr"/>
                      <a:r>
                        <a:rPr lang="en-ZA" sz="1100" b="1" i="0" u="none" strike="noStrike">
                          <a:solidFill>
                            <a:srgbClr val="000000"/>
                          </a:solidFill>
                          <a:effectLst/>
                          <a:latin typeface="Calibri" panose="020F0502020204030204" pitchFamily="34" charset="0"/>
                        </a:rPr>
                        <a:t>Max Loan Value</a:t>
                      </a:r>
                    </a:p>
                  </a:txBody>
                  <a:tcPr marL="2384" marR="2384" marT="23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Calibri" panose="020F0502020204030204" pitchFamily="34" charset="0"/>
                        </a:rPr>
                        <a:t> R                                                                                                  300 000,00 </a:t>
                      </a:r>
                    </a:p>
                  </a:txBody>
                  <a:tcPr marL="2384" marR="2384" marT="23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Calibri" panose="020F0502020204030204" pitchFamily="34" charset="0"/>
                        </a:rPr>
                        <a:t> R                                                                                                                          175 000,00 </a:t>
                      </a:r>
                    </a:p>
                  </a:txBody>
                  <a:tcPr marL="2384" marR="2384" marT="23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Calibri" panose="020F0502020204030204" pitchFamily="34" charset="0"/>
                        </a:rPr>
                        <a:t> R                                                               120 000,00 </a:t>
                      </a:r>
                    </a:p>
                  </a:txBody>
                  <a:tcPr marL="2384" marR="2384" marT="23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Calibri" panose="020F0502020204030204" pitchFamily="34" charset="0"/>
                        </a:rPr>
                        <a:t> R                                                                                75 000,00 </a:t>
                      </a:r>
                    </a:p>
                  </a:txBody>
                  <a:tcPr marL="2384" marR="2384" marT="23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44010687"/>
                  </a:ext>
                </a:extLst>
              </a:tr>
              <a:tr h="199451">
                <a:tc>
                  <a:txBody>
                    <a:bodyPr/>
                    <a:lstStyle/>
                    <a:p>
                      <a:pPr algn="ctr" fontAlgn="ctr"/>
                      <a:r>
                        <a:rPr lang="en-ZA" sz="1100" b="1" i="0" u="none" strike="noStrike">
                          <a:solidFill>
                            <a:srgbClr val="000000"/>
                          </a:solidFill>
                          <a:effectLst/>
                          <a:latin typeface="Calibri" panose="020F0502020204030204" pitchFamily="34" charset="0"/>
                        </a:rPr>
                        <a:t>Max Term</a:t>
                      </a:r>
                    </a:p>
                  </a:txBody>
                  <a:tcPr marL="2384" marR="2384" marT="23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Calibri" panose="020F0502020204030204" pitchFamily="34" charset="0"/>
                        </a:rPr>
                        <a:t>72</a:t>
                      </a:r>
                    </a:p>
                  </a:txBody>
                  <a:tcPr marL="2384" marR="2384" marT="23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Calibri" panose="020F0502020204030204" pitchFamily="34" charset="0"/>
                        </a:rPr>
                        <a:t>60</a:t>
                      </a:r>
                    </a:p>
                  </a:txBody>
                  <a:tcPr marL="2384" marR="2384" marT="23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Calibri" panose="020F0502020204030204" pitchFamily="34" charset="0"/>
                        </a:rPr>
                        <a:t>48</a:t>
                      </a:r>
                    </a:p>
                  </a:txBody>
                  <a:tcPr marL="2384" marR="2384" marT="23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Calibri" panose="020F0502020204030204" pitchFamily="34" charset="0"/>
                        </a:rPr>
                        <a:t>36</a:t>
                      </a:r>
                    </a:p>
                  </a:txBody>
                  <a:tcPr marL="2384" marR="2384" marT="23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87645932"/>
                  </a:ext>
                </a:extLst>
              </a:tr>
              <a:tr h="332092">
                <a:tc>
                  <a:txBody>
                    <a:bodyPr/>
                    <a:lstStyle/>
                    <a:p>
                      <a:pPr algn="ctr" fontAlgn="ctr"/>
                      <a:r>
                        <a:rPr lang="en-ZA" sz="1100" b="1" i="0" u="none" strike="noStrike">
                          <a:solidFill>
                            <a:srgbClr val="000000"/>
                          </a:solidFill>
                          <a:effectLst/>
                          <a:latin typeface="Calibri" panose="020F0502020204030204" pitchFamily="34" charset="0"/>
                        </a:rPr>
                        <a:t>Rough Average Interest Rate</a:t>
                      </a:r>
                    </a:p>
                  </a:txBody>
                  <a:tcPr marL="2384" marR="2384" marT="23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dirty="0">
                          <a:solidFill>
                            <a:srgbClr val="000000"/>
                          </a:solidFill>
                          <a:effectLst/>
                          <a:latin typeface="Calibri" panose="020F0502020204030204" pitchFamily="34" charset="0"/>
                        </a:rPr>
                        <a:t>27%</a:t>
                      </a:r>
                    </a:p>
                  </a:txBody>
                  <a:tcPr marL="2384" marR="2384" marT="23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Calibri" panose="020F0502020204030204" pitchFamily="34" charset="0"/>
                        </a:rPr>
                        <a:t>35%</a:t>
                      </a:r>
                    </a:p>
                  </a:txBody>
                  <a:tcPr marL="2384" marR="2384" marT="23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Calibri" panose="020F0502020204030204" pitchFamily="34" charset="0"/>
                        </a:rPr>
                        <a:t>35%</a:t>
                      </a:r>
                    </a:p>
                  </a:txBody>
                  <a:tcPr marL="2384" marR="2384" marT="23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dirty="0">
                          <a:solidFill>
                            <a:srgbClr val="000000"/>
                          </a:solidFill>
                          <a:effectLst/>
                          <a:latin typeface="Calibri" panose="020F0502020204030204" pitchFamily="34" charset="0"/>
                        </a:rPr>
                        <a:t>27% for SASSA Pensioners -35% (Other categories)</a:t>
                      </a:r>
                    </a:p>
                  </a:txBody>
                  <a:tcPr marL="2384" marR="2384" marT="23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08946739"/>
                  </a:ext>
                </a:extLst>
              </a:tr>
              <a:tr h="199451">
                <a:tc>
                  <a:txBody>
                    <a:bodyPr/>
                    <a:lstStyle/>
                    <a:p>
                      <a:pPr algn="ctr" fontAlgn="ctr"/>
                      <a:r>
                        <a:rPr lang="en-ZA" sz="1100" b="1" i="0" u="none" strike="noStrike">
                          <a:solidFill>
                            <a:srgbClr val="000000"/>
                          </a:solidFill>
                          <a:effectLst/>
                          <a:latin typeface="Calibri" panose="020F0502020204030204" pitchFamily="34" charset="0"/>
                        </a:rPr>
                        <a:t>Consolidations? (YES/NO)</a:t>
                      </a:r>
                    </a:p>
                  </a:txBody>
                  <a:tcPr marL="2384" marR="2384" marT="23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dirty="0">
                          <a:solidFill>
                            <a:srgbClr val="000000"/>
                          </a:solidFill>
                          <a:effectLst/>
                          <a:latin typeface="Calibri" panose="020F0502020204030204" pitchFamily="34" charset="0"/>
                        </a:rPr>
                        <a:t>YES</a:t>
                      </a:r>
                    </a:p>
                  </a:txBody>
                  <a:tcPr marL="2384" marR="2384" marT="23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Calibri" panose="020F0502020204030204" pitchFamily="34" charset="0"/>
                        </a:rPr>
                        <a:t>NO</a:t>
                      </a:r>
                    </a:p>
                  </a:txBody>
                  <a:tcPr marL="2384" marR="2384" marT="23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Calibri" panose="020F0502020204030204" pitchFamily="34" charset="0"/>
                        </a:rPr>
                        <a:t>NO</a:t>
                      </a:r>
                    </a:p>
                  </a:txBody>
                  <a:tcPr marL="2384" marR="2384" marT="23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Calibri" panose="020F0502020204030204" pitchFamily="34" charset="0"/>
                        </a:rPr>
                        <a:t>NO</a:t>
                      </a:r>
                    </a:p>
                  </a:txBody>
                  <a:tcPr marL="2384" marR="2384" marT="23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47046539"/>
                  </a:ext>
                </a:extLst>
              </a:tr>
              <a:tr h="199451">
                <a:tc>
                  <a:txBody>
                    <a:bodyPr/>
                    <a:lstStyle/>
                    <a:p>
                      <a:pPr algn="ctr" fontAlgn="ctr"/>
                      <a:r>
                        <a:rPr lang="en-ZA" sz="1100" b="1" i="0" u="none" strike="noStrike">
                          <a:solidFill>
                            <a:srgbClr val="000000"/>
                          </a:solidFill>
                          <a:effectLst/>
                          <a:latin typeface="Calibri" panose="020F0502020204030204" pitchFamily="34" charset="0"/>
                        </a:rPr>
                        <a:t>Self-employed? (YES/NO)</a:t>
                      </a:r>
                    </a:p>
                  </a:txBody>
                  <a:tcPr marL="2384" marR="2384" marT="23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Calibri" panose="020F0502020204030204" pitchFamily="34" charset="0"/>
                        </a:rPr>
                        <a:t>YES</a:t>
                      </a:r>
                    </a:p>
                  </a:txBody>
                  <a:tcPr marL="2384" marR="2384" marT="23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Calibri" panose="020F0502020204030204" pitchFamily="34" charset="0"/>
                        </a:rPr>
                        <a:t>YES</a:t>
                      </a:r>
                    </a:p>
                  </a:txBody>
                  <a:tcPr marL="2384" marR="2384" marT="23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Calibri" panose="020F0502020204030204" pitchFamily="34" charset="0"/>
                        </a:rPr>
                        <a:t>NO</a:t>
                      </a:r>
                    </a:p>
                  </a:txBody>
                  <a:tcPr marL="2384" marR="2384" marT="23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Calibri" panose="020F0502020204030204" pitchFamily="34" charset="0"/>
                        </a:rPr>
                        <a:t>NO</a:t>
                      </a:r>
                    </a:p>
                  </a:txBody>
                  <a:tcPr marL="2384" marR="2384" marT="23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5211563"/>
                  </a:ext>
                </a:extLst>
              </a:tr>
              <a:tr h="240017">
                <a:tc rowSpan="3">
                  <a:txBody>
                    <a:bodyPr/>
                    <a:lstStyle/>
                    <a:p>
                      <a:pPr algn="ctr" fontAlgn="ctr"/>
                      <a:r>
                        <a:rPr lang="en-ZA" sz="1100" b="1" i="0" u="none" strike="noStrike">
                          <a:solidFill>
                            <a:srgbClr val="000000"/>
                          </a:solidFill>
                          <a:effectLst/>
                          <a:latin typeface="Calibri" panose="020F0502020204030204" pitchFamily="34" charset="0"/>
                        </a:rPr>
                        <a:t>Documentation Required for Self-Employed</a:t>
                      </a:r>
                    </a:p>
                  </a:txBody>
                  <a:tcPr marL="2384" marR="2384" marT="23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Calibri" panose="020F0502020204030204" pitchFamily="34" charset="0"/>
                        </a:rPr>
                        <a:t>- Co Reg Docs</a:t>
                      </a:r>
                    </a:p>
                  </a:txBody>
                  <a:tcPr marL="2384" marR="2384" marT="23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1100" b="1" i="0" u="none" strike="noStrike" dirty="0">
                          <a:solidFill>
                            <a:srgbClr val="000000"/>
                          </a:solidFill>
                          <a:effectLst/>
                          <a:latin typeface="Calibri" panose="020F0502020204030204" pitchFamily="34" charset="0"/>
                        </a:rPr>
                        <a:t>- proof of income in bank account</a:t>
                      </a:r>
                    </a:p>
                  </a:txBody>
                  <a:tcPr marL="2384" marR="2384" marT="23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ZA" sz="1100" b="1" i="0" u="none" strike="noStrike">
                          <a:solidFill>
                            <a:srgbClr val="000000"/>
                          </a:solidFill>
                          <a:effectLst/>
                          <a:latin typeface="Calibri" panose="020F0502020204030204" pitchFamily="34" charset="0"/>
                        </a:rPr>
                        <a:t>N/A</a:t>
                      </a:r>
                    </a:p>
                  </a:txBody>
                  <a:tcPr marL="2384" marR="2384" marT="23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dirty="0">
                          <a:solidFill>
                            <a:srgbClr val="000000"/>
                          </a:solidFill>
                          <a:effectLst/>
                          <a:latin typeface="Calibri" panose="020F0502020204030204" pitchFamily="34" charset="0"/>
                        </a:rPr>
                        <a:t>N/A</a:t>
                      </a:r>
                    </a:p>
                  </a:txBody>
                  <a:tcPr marL="2384" marR="2384" marT="23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93988056"/>
                  </a:ext>
                </a:extLst>
              </a:tr>
              <a:tr h="332092">
                <a:tc vMerge="1">
                  <a:txBody>
                    <a:bodyPr/>
                    <a:lstStyle/>
                    <a:p>
                      <a:endParaRPr lang="en-ZA"/>
                    </a:p>
                  </a:txBody>
                  <a:tcPr/>
                </a:tc>
                <a:tc>
                  <a:txBody>
                    <a:bodyPr/>
                    <a:lstStyle/>
                    <a:p>
                      <a:pPr algn="ctr" fontAlgn="ctr"/>
                      <a:r>
                        <a:rPr lang="en-ZA" sz="1100" b="1" i="0" u="none" strike="noStrike">
                          <a:solidFill>
                            <a:srgbClr val="000000"/>
                          </a:solidFill>
                          <a:effectLst/>
                          <a:latin typeface="Calibri" panose="020F0502020204030204" pitchFamily="34" charset="0"/>
                        </a:rPr>
                        <a:t>- Payslip</a:t>
                      </a:r>
                    </a:p>
                  </a:txBody>
                  <a:tcPr marL="2384" marR="2384" marT="23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100" b="1" i="0" u="none" strike="noStrike">
                          <a:solidFill>
                            <a:srgbClr val="000000"/>
                          </a:solidFill>
                          <a:effectLst/>
                          <a:latin typeface="Calibri" panose="020F0502020204030204" pitchFamily="34" charset="0"/>
                        </a:rPr>
                        <a:t>Minimum of R3500 and above is deposited into personal account</a:t>
                      </a:r>
                    </a:p>
                  </a:txBody>
                  <a:tcPr marL="2384" marR="2384" marT="23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ZA" sz="1100" b="1" i="0" u="none" strike="noStrike">
                          <a:solidFill>
                            <a:srgbClr val="000000"/>
                          </a:solidFill>
                          <a:effectLst/>
                          <a:latin typeface="Calibri" panose="020F0502020204030204" pitchFamily="34" charset="0"/>
                        </a:rPr>
                        <a:t> </a:t>
                      </a:r>
                    </a:p>
                  </a:txBody>
                  <a:tcPr marL="2384" marR="2384" marT="23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ZA" sz="1100" b="1" i="0" u="none" strike="noStrike">
                          <a:solidFill>
                            <a:srgbClr val="000000"/>
                          </a:solidFill>
                          <a:effectLst/>
                          <a:latin typeface="Calibri" panose="020F0502020204030204" pitchFamily="34" charset="0"/>
                        </a:rPr>
                        <a:t> </a:t>
                      </a:r>
                    </a:p>
                  </a:txBody>
                  <a:tcPr marL="2384" marR="2384" marT="23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263500809"/>
                  </a:ext>
                </a:extLst>
              </a:tr>
              <a:tr h="332092">
                <a:tc vMerge="1">
                  <a:txBody>
                    <a:bodyPr/>
                    <a:lstStyle/>
                    <a:p>
                      <a:endParaRPr lang="en-ZA"/>
                    </a:p>
                  </a:txBody>
                  <a:tcPr/>
                </a:tc>
                <a:tc>
                  <a:txBody>
                    <a:bodyPr/>
                    <a:lstStyle/>
                    <a:p>
                      <a:pPr algn="ctr" fontAlgn="ctr"/>
                      <a:r>
                        <a:rPr lang="en-US" sz="1100" b="1" i="0" u="none" strike="noStrike">
                          <a:solidFill>
                            <a:srgbClr val="000000"/>
                          </a:solidFill>
                          <a:effectLst/>
                          <a:latin typeface="Calibri" panose="020F0502020204030204" pitchFamily="34" charset="0"/>
                        </a:rPr>
                        <a:t>- Salary transfer into personal bank account</a:t>
                      </a:r>
                    </a:p>
                  </a:txBody>
                  <a:tcPr marL="2384" marR="2384" marT="23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Calibri" panose="020F0502020204030204" pitchFamily="34" charset="0"/>
                        </a:rPr>
                        <a:t> </a:t>
                      </a:r>
                    </a:p>
                  </a:txBody>
                  <a:tcPr marL="2384" marR="2384" marT="23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Calibri" panose="020F0502020204030204" pitchFamily="34" charset="0"/>
                        </a:rPr>
                        <a:t> </a:t>
                      </a:r>
                    </a:p>
                  </a:txBody>
                  <a:tcPr marL="2384" marR="2384" marT="23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Calibri" panose="020F0502020204030204" pitchFamily="34" charset="0"/>
                        </a:rPr>
                        <a:t> </a:t>
                      </a:r>
                    </a:p>
                  </a:txBody>
                  <a:tcPr marL="2384" marR="2384" marT="23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60783811"/>
                  </a:ext>
                </a:extLst>
              </a:tr>
              <a:tr h="199451">
                <a:tc>
                  <a:txBody>
                    <a:bodyPr/>
                    <a:lstStyle/>
                    <a:p>
                      <a:pPr algn="ctr" fontAlgn="ctr"/>
                      <a:r>
                        <a:rPr lang="en-ZA" sz="1100" b="1" i="0" u="none" strike="noStrike">
                          <a:solidFill>
                            <a:srgbClr val="000000"/>
                          </a:solidFill>
                          <a:effectLst/>
                          <a:latin typeface="Calibri" panose="020F0502020204030204" pitchFamily="34" charset="0"/>
                        </a:rPr>
                        <a:t>Monthly? (YES/NO)</a:t>
                      </a:r>
                    </a:p>
                  </a:txBody>
                  <a:tcPr marL="2384" marR="2384" marT="23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dirty="0">
                          <a:solidFill>
                            <a:srgbClr val="000000"/>
                          </a:solidFill>
                          <a:effectLst/>
                          <a:latin typeface="Calibri" panose="020F0502020204030204" pitchFamily="34" charset="0"/>
                        </a:rPr>
                        <a:t>YES</a:t>
                      </a:r>
                    </a:p>
                  </a:txBody>
                  <a:tcPr marL="2384" marR="2384" marT="23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Calibri" panose="020F0502020204030204" pitchFamily="34" charset="0"/>
                        </a:rPr>
                        <a:t>YES</a:t>
                      </a:r>
                    </a:p>
                  </a:txBody>
                  <a:tcPr marL="2384" marR="2384" marT="23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Calibri" panose="020F0502020204030204" pitchFamily="34" charset="0"/>
                        </a:rPr>
                        <a:t>YES</a:t>
                      </a:r>
                    </a:p>
                  </a:txBody>
                  <a:tcPr marL="2384" marR="2384" marT="23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Calibri" panose="020F0502020204030204" pitchFamily="34" charset="0"/>
                        </a:rPr>
                        <a:t>YES</a:t>
                      </a:r>
                    </a:p>
                  </a:txBody>
                  <a:tcPr marL="2384" marR="2384" marT="23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05790457"/>
                  </a:ext>
                </a:extLst>
              </a:tr>
              <a:tr h="199451">
                <a:tc>
                  <a:txBody>
                    <a:bodyPr/>
                    <a:lstStyle/>
                    <a:p>
                      <a:pPr algn="ctr" fontAlgn="ctr"/>
                      <a:r>
                        <a:rPr lang="en-ZA" sz="1100" b="1" i="0" u="none" strike="noStrike">
                          <a:solidFill>
                            <a:srgbClr val="000000"/>
                          </a:solidFill>
                          <a:effectLst/>
                          <a:latin typeface="Calibri" panose="020F0502020204030204" pitchFamily="34" charset="0"/>
                        </a:rPr>
                        <a:t>Fortnightly? (YES/NO)</a:t>
                      </a:r>
                    </a:p>
                  </a:txBody>
                  <a:tcPr marL="2384" marR="2384" marT="23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dirty="0">
                          <a:solidFill>
                            <a:srgbClr val="000000"/>
                          </a:solidFill>
                          <a:effectLst/>
                          <a:latin typeface="Calibri" panose="020F0502020204030204" pitchFamily="34" charset="0"/>
                        </a:rPr>
                        <a:t>NO</a:t>
                      </a:r>
                    </a:p>
                  </a:txBody>
                  <a:tcPr marL="2384" marR="2384" marT="23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Calibri" panose="020F0502020204030204" pitchFamily="34" charset="0"/>
                        </a:rPr>
                        <a:t>YES</a:t>
                      </a:r>
                    </a:p>
                  </a:txBody>
                  <a:tcPr marL="2384" marR="2384" marT="23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Calibri" panose="020F0502020204030204" pitchFamily="34" charset="0"/>
                        </a:rPr>
                        <a:t>YES</a:t>
                      </a:r>
                    </a:p>
                  </a:txBody>
                  <a:tcPr marL="2384" marR="2384" marT="23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Calibri" panose="020F0502020204030204" pitchFamily="34" charset="0"/>
                        </a:rPr>
                        <a:t>NO</a:t>
                      </a:r>
                    </a:p>
                  </a:txBody>
                  <a:tcPr marL="2384" marR="2384" marT="23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32785177"/>
                  </a:ext>
                </a:extLst>
              </a:tr>
              <a:tr h="199451">
                <a:tc>
                  <a:txBody>
                    <a:bodyPr/>
                    <a:lstStyle/>
                    <a:p>
                      <a:pPr algn="ctr" fontAlgn="ctr"/>
                      <a:r>
                        <a:rPr lang="en-ZA" sz="1100" b="1" i="0" u="none" strike="noStrike">
                          <a:solidFill>
                            <a:srgbClr val="000000"/>
                          </a:solidFill>
                          <a:effectLst/>
                          <a:latin typeface="Calibri" panose="020F0502020204030204" pitchFamily="34" charset="0"/>
                        </a:rPr>
                        <a:t>Weekly? (YES/NO)</a:t>
                      </a:r>
                    </a:p>
                  </a:txBody>
                  <a:tcPr marL="2384" marR="2384" marT="23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dirty="0">
                          <a:solidFill>
                            <a:srgbClr val="000000"/>
                          </a:solidFill>
                          <a:effectLst/>
                          <a:latin typeface="Calibri" panose="020F0502020204030204" pitchFamily="34" charset="0"/>
                        </a:rPr>
                        <a:t>YES</a:t>
                      </a:r>
                    </a:p>
                  </a:txBody>
                  <a:tcPr marL="2384" marR="2384" marT="23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Calibri" panose="020F0502020204030204" pitchFamily="34" charset="0"/>
                        </a:rPr>
                        <a:t>YES</a:t>
                      </a:r>
                    </a:p>
                  </a:txBody>
                  <a:tcPr marL="2384" marR="2384" marT="23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Calibri" panose="020F0502020204030204" pitchFamily="34" charset="0"/>
                        </a:rPr>
                        <a:t>YES</a:t>
                      </a:r>
                    </a:p>
                  </a:txBody>
                  <a:tcPr marL="2384" marR="2384" marT="23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dirty="0">
                          <a:solidFill>
                            <a:srgbClr val="000000"/>
                          </a:solidFill>
                          <a:effectLst/>
                          <a:latin typeface="Calibri" panose="020F0502020204030204" pitchFamily="34" charset="0"/>
                        </a:rPr>
                        <a:t>N</a:t>
                      </a:r>
                      <a:r>
                        <a:rPr lang="en-ZA" sz="1100" b="1" i="0" u="none" strike="noStrike" dirty="0">
                          <a:solidFill>
                            <a:srgbClr val="000000"/>
                          </a:solidFill>
                          <a:effectLst/>
                          <a:latin typeface="Calibri" panose="020F0502020204030204" pitchFamily="34" charset="0"/>
                        </a:rPr>
                        <a:t>O</a:t>
                      </a:r>
                    </a:p>
                  </a:txBody>
                  <a:tcPr marL="2384" marR="2384" marT="23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49639213"/>
                  </a:ext>
                </a:extLst>
              </a:tr>
              <a:tr h="199451">
                <a:tc>
                  <a:txBody>
                    <a:bodyPr/>
                    <a:lstStyle/>
                    <a:p>
                      <a:pPr algn="ctr" fontAlgn="ctr"/>
                      <a:r>
                        <a:rPr lang="en-ZA" sz="1100" b="1" i="0" u="none" strike="noStrike">
                          <a:solidFill>
                            <a:srgbClr val="000000"/>
                          </a:solidFill>
                          <a:effectLst/>
                          <a:latin typeface="Calibri" panose="020F0502020204030204" pitchFamily="34" charset="0"/>
                        </a:rPr>
                        <a:t>Considers BASIC or GROSS?</a:t>
                      </a:r>
                    </a:p>
                  </a:txBody>
                  <a:tcPr marL="2384" marR="2384" marT="23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Calibri" panose="020F0502020204030204" pitchFamily="34" charset="0"/>
                        </a:rPr>
                        <a:t>BASIC</a:t>
                      </a:r>
                    </a:p>
                  </a:txBody>
                  <a:tcPr marL="2384" marR="2384" marT="23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dirty="0">
                          <a:solidFill>
                            <a:srgbClr val="000000"/>
                          </a:solidFill>
                          <a:effectLst/>
                          <a:latin typeface="Calibri" panose="020F0502020204030204" pitchFamily="34" charset="0"/>
                        </a:rPr>
                        <a:t>GROSS</a:t>
                      </a:r>
                    </a:p>
                  </a:txBody>
                  <a:tcPr marL="2384" marR="2384" marT="23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Calibri" panose="020F0502020204030204" pitchFamily="34" charset="0"/>
                        </a:rPr>
                        <a:t>GROSS</a:t>
                      </a:r>
                    </a:p>
                  </a:txBody>
                  <a:tcPr marL="2384" marR="2384" marT="23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dirty="0">
                          <a:solidFill>
                            <a:srgbClr val="000000"/>
                          </a:solidFill>
                          <a:effectLst/>
                          <a:latin typeface="Calibri" panose="020F0502020204030204" pitchFamily="34" charset="0"/>
                        </a:rPr>
                        <a:t>GROSS</a:t>
                      </a:r>
                    </a:p>
                  </a:txBody>
                  <a:tcPr marL="2384" marR="2384" marT="23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63029458"/>
                  </a:ext>
                </a:extLst>
              </a:tr>
              <a:tr h="496966">
                <a:tc>
                  <a:txBody>
                    <a:bodyPr/>
                    <a:lstStyle/>
                    <a:p>
                      <a:pPr algn="ctr" fontAlgn="ctr"/>
                      <a:r>
                        <a:rPr lang="en-ZA" sz="1100" b="1" i="0" u="none" strike="noStrike">
                          <a:solidFill>
                            <a:srgbClr val="000000"/>
                          </a:solidFill>
                          <a:effectLst/>
                          <a:latin typeface="Calibri" panose="020F0502020204030204" pitchFamily="34" charset="0"/>
                        </a:rPr>
                        <a:t>Minimum BASIC </a:t>
                      </a:r>
                    </a:p>
                  </a:txBody>
                  <a:tcPr marL="2384" marR="2384" marT="23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dirty="0">
                          <a:solidFill>
                            <a:srgbClr val="000000"/>
                          </a:solidFill>
                          <a:effectLst/>
                          <a:latin typeface="Calibri" panose="020F0502020204030204" pitchFamily="34" charset="0"/>
                        </a:rPr>
                        <a:t> R                                                                                                       10 000,00 (Non-bankers)</a:t>
                      </a:r>
                    </a:p>
                    <a:p>
                      <a:pPr algn="ctr" fontAlgn="ctr"/>
                      <a:r>
                        <a:rPr lang="en-ZA" sz="1100" b="1" i="0" u="none" strike="noStrike" dirty="0">
                          <a:solidFill>
                            <a:srgbClr val="000000"/>
                          </a:solidFill>
                          <a:effectLst/>
                          <a:latin typeface="Calibri" panose="020F0502020204030204" pitchFamily="34" charset="0"/>
                        </a:rPr>
                        <a:t>R5 000,00 (bankers)</a:t>
                      </a:r>
                    </a:p>
                  </a:txBody>
                  <a:tcPr marL="2384" marR="2384" marT="23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Calibri" panose="020F0502020204030204" pitchFamily="34" charset="0"/>
                        </a:rPr>
                        <a:t>N/A</a:t>
                      </a:r>
                    </a:p>
                  </a:txBody>
                  <a:tcPr marL="2384" marR="2384" marT="23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Calibri" panose="020F0502020204030204" pitchFamily="34" charset="0"/>
                        </a:rPr>
                        <a:t>N/A</a:t>
                      </a:r>
                    </a:p>
                  </a:txBody>
                  <a:tcPr marL="2384" marR="2384" marT="23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Calibri" panose="020F0502020204030204" pitchFamily="34" charset="0"/>
                        </a:rPr>
                        <a:t>N/A</a:t>
                      </a:r>
                    </a:p>
                  </a:txBody>
                  <a:tcPr marL="2384" marR="2384" marT="23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88806533"/>
                  </a:ext>
                </a:extLst>
              </a:tr>
              <a:tr h="496966">
                <a:tc>
                  <a:txBody>
                    <a:bodyPr/>
                    <a:lstStyle/>
                    <a:p>
                      <a:pPr algn="ctr" fontAlgn="ctr"/>
                      <a:r>
                        <a:rPr lang="en-ZA" sz="1100" b="1" i="0" u="none" strike="noStrike">
                          <a:solidFill>
                            <a:srgbClr val="000000"/>
                          </a:solidFill>
                          <a:effectLst/>
                          <a:latin typeface="Calibri" panose="020F0502020204030204" pitchFamily="34" charset="0"/>
                        </a:rPr>
                        <a:t>Minimum GROSS</a:t>
                      </a:r>
                    </a:p>
                  </a:txBody>
                  <a:tcPr marL="2384" marR="2384" marT="23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dirty="0">
                          <a:solidFill>
                            <a:srgbClr val="000000"/>
                          </a:solidFill>
                          <a:effectLst/>
                          <a:latin typeface="Calibri" panose="020F0502020204030204" pitchFamily="34" charset="0"/>
                        </a:rPr>
                        <a:t> R                                                                                                       10 000,00 (Non-bankers)</a:t>
                      </a:r>
                    </a:p>
                    <a:p>
                      <a:pPr algn="ctr" fontAlgn="ctr"/>
                      <a:r>
                        <a:rPr lang="en-ZA" sz="1100" b="1" i="0" u="none" strike="noStrike" dirty="0">
                          <a:solidFill>
                            <a:srgbClr val="000000"/>
                          </a:solidFill>
                          <a:effectLst/>
                          <a:latin typeface="Calibri" panose="020F0502020204030204" pitchFamily="34" charset="0"/>
                        </a:rPr>
                        <a:t>R5 000,00 (bankers)</a:t>
                      </a:r>
                    </a:p>
                  </a:txBody>
                  <a:tcPr marL="2384" marR="2384" marT="23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dirty="0">
                          <a:solidFill>
                            <a:srgbClr val="000000"/>
                          </a:solidFill>
                          <a:effectLst/>
                          <a:latin typeface="Calibri" panose="020F0502020204030204" pitchFamily="34" charset="0"/>
                        </a:rPr>
                        <a:t> R                                                                                                                               3 500,00 </a:t>
                      </a:r>
                    </a:p>
                  </a:txBody>
                  <a:tcPr marL="2384" marR="2384" marT="23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Calibri" panose="020F0502020204030204" pitchFamily="34" charset="0"/>
                        </a:rPr>
                        <a:t> R                                                                   4 500,00 </a:t>
                      </a:r>
                    </a:p>
                  </a:txBody>
                  <a:tcPr marL="2384" marR="2384" marT="23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Calibri" panose="020F0502020204030204" pitchFamily="34" charset="0"/>
                        </a:rPr>
                        <a:t> R                                                                                  1 500,00 </a:t>
                      </a:r>
                    </a:p>
                  </a:txBody>
                  <a:tcPr marL="2384" marR="2384" marT="23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83844531"/>
                  </a:ext>
                </a:extLst>
              </a:tr>
              <a:tr h="199451">
                <a:tc>
                  <a:txBody>
                    <a:bodyPr/>
                    <a:lstStyle/>
                    <a:p>
                      <a:pPr algn="ctr" fontAlgn="ctr"/>
                      <a:r>
                        <a:rPr lang="en-ZA" sz="1100" b="1" i="0" u="none" strike="noStrike">
                          <a:solidFill>
                            <a:srgbClr val="000000"/>
                          </a:solidFill>
                          <a:effectLst/>
                          <a:latin typeface="Calibri" panose="020F0502020204030204" pitchFamily="34" charset="0"/>
                        </a:rPr>
                        <a:t>% Cash Portion</a:t>
                      </a:r>
                    </a:p>
                  </a:txBody>
                  <a:tcPr marL="2384" marR="2384" marT="23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Calibri" panose="020F0502020204030204" pitchFamily="34" charset="0"/>
                        </a:rPr>
                        <a:t>UNLIMITED</a:t>
                      </a:r>
                    </a:p>
                  </a:txBody>
                  <a:tcPr marL="2384" marR="2384" marT="23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Calibri" panose="020F0502020204030204" pitchFamily="34" charset="0"/>
                        </a:rPr>
                        <a:t>30%</a:t>
                      </a:r>
                    </a:p>
                  </a:txBody>
                  <a:tcPr marL="2384" marR="2384" marT="23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Calibri" panose="020F0502020204030204" pitchFamily="34" charset="0"/>
                        </a:rPr>
                        <a:t>30%</a:t>
                      </a:r>
                    </a:p>
                  </a:txBody>
                  <a:tcPr marL="2384" marR="2384" marT="23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Calibri" panose="020F0502020204030204" pitchFamily="34" charset="0"/>
                        </a:rPr>
                        <a:t>30%</a:t>
                      </a:r>
                    </a:p>
                  </a:txBody>
                  <a:tcPr marL="2384" marR="2384" marT="23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21406415"/>
                  </a:ext>
                </a:extLst>
              </a:tr>
              <a:tr h="199451">
                <a:tc>
                  <a:txBody>
                    <a:bodyPr/>
                    <a:lstStyle/>
                    <a:p>
                      <a:pPr algn="ctr" fontAlgn="ctr"/>
                      <a:r>
                        <a:rPr lang="en-ZA" sz="1100" b="1" i="0" u="none" strike="noStrike">
                          <a:solidFill>
                            <a:srgbClr val="000000"/>
                          </a:solidFill>
                          <a:effectLst/>
                          <a:latin typeface="Calibri" panose="020F0502020204030204" pitchFamily="34" charset="0"/>
                        </a:rPr>
                        <a:t>Age Limit</a:t>
                      </a:r>
                    </a:p>
                  </a:txBody>
                  <a:tcPr marL="2384" marR="2384" marT="23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Calibri" panose="020F0502020204030204" pitchFamily="34" charset="0"/>
                        </a:rPr>
                        <a:t>65</a:t>
                      </a:r>
                    </a:p>
                  </a:txBody>
                  <a:tcPr marL="2384" marR="2384" marT="23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Calibri" panose="020F0502020204030204" pitchFamily="34" charset="0"/>
                        </a:rPr>
                        <a:t>65</a:t>
                      </a:r>
                    </a:p>
                  </a:txBody>
                  <a:tcPr marL="2384" marR="2384" marT="23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Calibri" panose="020F0502020204030204" pitchFamily="34" charset="0"/>
                        </a:rPr>
                        <a:t>75</a:t>
                      </a:r>
                    </a:p>
                  </a:txBody>
                  <a:tcPr marL="2384" marR="2384" marT="23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Calibri" panose="020F0502020204030204" pitchFamily="34" charset="0"/>
                        </a:rPr>
                        <a:t>81</a:t>
                      </a:r>
                    </a:p>
                  </a:txBody>
                  <a:tcPr marL="2384" marR="2384" marT="23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44175756"/>
                  </a:ext>
                </a:extLst>
              </a:tr>
              <a:tr h="332092">
                <a:tc>
                  <a:txBody>
                    <a:bodyPr/>
                    <a:lstStyle/>
                    <a:p>
                      <a:pPr algn="ctr" fontAlgn="ctr"/>
                      <a:r>
                        <a:rPr lang="en-ZA" sz="1100" b="1" i="0" u="none" strike="noStrike">
                          <a:solidFill>
                            <a:srgbClr val="000000"/>
                          </a:solidFill>
                          <a:effectLst/>
                          <a:latin typeface="Calibri" panose="020F0502020204030204" pitchFamily="34" charset="0"/>
                        </a:rPr>
                        <a:t>GEPF Pensioners</a:t>
                      </a:r>
                    </a:p>
                  </a:txBody>
                  <a:tcPr marL="2384" marR="2384" marT="23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Calibri" panose="020F0502020204030204" pitchFamily="34" charset="0"/>
                        </a:rPr>
                        <a:t>YES-If they are under 65 years and have a letter to confirm</a:t>
                      </a:r>
                    </a:p>
                  </a:txBody>
                  <a:tcPr marL="2384" marR="2384" marT="23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Calibri" panose="020F0502020204030204" pitchFamily="34" charset="0"/>
                        </a:rPr>
                        <a:t>NO</a:t>
                      </a:r>
                    </a:p>
                  </a:txBody>
                  <a:tcPr marL="2384" marR="2384" marT="23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Calibri" panose="020F0502020204030204" pitchFamily="34" charset="0"/>
                        </a:rPr>
                        <a:t>YES</a:t>
                      </a:r>
                    </a:p>
                  </a:txBody>
                  <a:tcPr marL="2384" marR="2384" marT="23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Calibri" panose="020F0502020204030204" pitchFamily="34" charset="0"/>
                        </a:rPr>
                        <a:t>YES</a:t>
                      </a:r>
                    </a:p>
                  </a:txBody>
                  <a:tcPr marL="2384" marR="2384" marT="23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9542384"/>
                  </a:ext>
                </a:extLst>
              </a:tr>
              <a:tr h="332092">
                <a:tc>
                  <a:txBody>
                    <a:bodyPr/>
                    <a:lstStyle/>
                    <a:p>
                      <a:pPr algn="ctr" fontAlgn="ctr"/>
                      <a:r>
                        <a:rPr lang="en-ZA" sz="1100" b="1" i="0" u="none" strike="noStrike">
                          <a:solidFill>
                            <a:srgbClr val="000000"/>
                          </a:solidFill>
                          <a:effectLst/>
                          <a:latin typeface="Calibri" panose="020F0502020204030204" pitchFamily="34" charset="0"/>
                        </a:rPr>
                        <a:t>Widow's Pensioner</a:t>
                      </a:r>
                    </a:p>
                  </a:txBody>
                  <a:tcPr marL="2384" marR="2384" marT="23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Calibri" panose="020F0502020204030204" pitchFamily="34" charset="0"/>
                        </a:rPr>
                        <a:t>YES-If they are under 65 years and have a letter to confirm</a:t>
                      </a:r>
                    </a:p>
                  </a:txBody>
                  <a:tcPr marL="2384" marR="2384" marT="23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Calibri" panose="020F0502020204030204" pitchFamily="34" charset="0"/>
                        </a:rPr>
                        <a:t>NO</a:t>
                      </a:r>
                    </a:p>
                  </a:txBody>
                  <a:tcPr marL="2384" marR="2384" marT="23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Calibri" panose="020F0502020204030204" pitchFamily="34" charset="0"/>
                        </a:rPr>
                        <a:t>NO</a:t>
                      </a:r>
                    </a:p>
                  </a:txBody>
                  <a:tcPr marL="2384" marR="2384" marT="23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Calibri" panose="020F0502020204030204" pitchFamily="34" charset="0"/>
                        </a:rPr>
                        <a:t>YES</a:t>
                      </a:r>
                    </a:p>
                  </a:txBody>
                  <a:tcPr marL="2384" marR="2384" marT="23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24961392"/>
                  </a:ext>
                </a:extLst>
              </a:tr>
              <a:tr h="199451">
                <a:tc>
                  <a:txBody>
                    <a:bodyPr/>
                    <a:lstStyle/>
                    <a:p>
                      <a:pPr algn="ctr" fontAlgn="ctr"/>
                      <a:r>
                        <a:rPr lang="en-ZA" sz="1100" b="1" i="0" u="none" strike="noStrike">
                          <a:solidFill>
                            <a:srgbClr val="000000"/>
                          </a:solidFill>
                          <a:effectLst/>
                          <a:latin typeface="Calibri" panose="020F0502020204030204" pitchFamily="34" charset="0"/>
                        </a:rPr>
                        <a:t>Assists INVESTEC BANK users?</a:t>
                      </a:r>
                    </a:p>
                  </a:txBody>
                  <a:tcPr marL="2384" marR="2384" marT="23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Calibri" panose="020F0502020204030204" pitchFamily="34" charset="0"/>
                        </a:rPr>
                        <a:t>YES</a:t>
                      </a:r>
                    </a:p>
                  </a:txBody>
                  <a:tcPr marL="2384" marR="2384" marT="23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Calibri" panose="020F0502020204030204" pitchFamily="34" charset="0"/>
                        </a:rPr>
                        <a:t>NO</a:t>
                      </a:r>
                    </a:p>
                  </a:txBody>
                  <a:tcPr marL="2384" marR="2384" marT="23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Calibri" panose="020F0502020204030204" pitchFamily="34" charset="0"/>
                        </a:rPr>
                        <a:t>NO</a:t>
                      </a:r>
                    </a:p>
                  </a:txBody>
                  <a:tcPr marL="2384" marR="2384" marT="23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Calibri" panose="020F0502020204030204" pitchFamily="34" charset="0"/>
                        </a:rPr>
                        <a:t>NO</a:t>
                      </a:r>
                    </a:p>
                  </a:txBody>
                  <a:tcPr marL="2384" marR="2384" marT="23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67560155"/>
                  </a:ext>
                </a:extLst>
              </a:tr>
              <a:tr h="332092">
                <a:tc>
                  <a:txBody>
                    <a:bodyPr/>
                    <a:lstStyle/>
                    <a:p>
                      <a:pPr algn="ctr" fontAlgn="ctr"/>
                      <a:r>
                        <a:rPr lang="en-ZA" sz="1100" b="1" i="0" u="none" strike="noStrike" dirty="0">
                          <a:solidFill>
                            <a:srgbClr val="000000"/>
                          </a:solidFill>
                          <a:effectLst/>
                          <a:latin typeface="Calibri" panose="020F0502020204030204" pitchFamily="34" charset="0"/>
                        </a:rPr>
                        <a:t>Assists TYME BANK users?</a:t>
                      </a:r>
                    </a:p>
                  </a:txBody>
                  <a:tcPr marL="2384" marR="2384" marT="23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Calibri" panose="020F0502020204030204" pitchFamily="34" charset="0"/>
                        </a:rPr>
                        <a:t>NO</a:t>
                      </a:r>
                    </a:p>
                  </a:txBody>
                  <a:tcPr marL="2384" marR="2384" marT="23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Calibri" panose="020F0502020204030204" pitchFamily="34" charset="0"/>
                        </a:rPr>
                        <a:t>NO</a:t>
                      </a:r>
                    </a:p>
                  </a:txBody>
                  <a:tcPr marL="2384" marR="2384" marT="23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Calibri" panose="020F0502020204030204" pitchFamily="34" charset="0"/>
                        </a:rPr>
                        <a:t>NO</a:t>
                      </a:r>
                    </a:p>
                  </a:txBody>
                  <a:tcPr marL="2384" marR="2384" marT="23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Calibri" panose="020F0502020204030204" pitchFamily="34" charset="0"/>
                        </a:rPr>
                        <a:t>YES, but account needs to be debitable</a:t>
                      </a:r>
                    </a:p>
                  </a:txBody>
                  <a:tcPr marL="2384" marR="2384" marT="23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57489897"/>
                  </a:ext>
                </a:extLst>
              </a:tr>
              <a:tr h="199451">
                <a:tc>
                  <a:txBody>
                    <a:bodyPr/>
                    <a:lstStyle/>
                    <a:p>
                      <a:pPr algn="ctr" fontAlgn="ctr"/>
                      <a:r>
                        <a:rPr lang="en-ZA" sz="1100" b="1" i="0" u="none" strike="noStrike">
                          <a:solidFill>
                            <a:srgbClr val="000000"/>
                          </a:solidFill>
                          <a:effectLst/>
                          <a:latin typeface="Calibri" panose="020F0502020204030204" pitchFamily="34" charset="0"/>
                        </a:rPr>
                        <a:t>Average Pay Out Time</a:t>
                      </a:r>
                    </a:p>
                  </a:txBody>
                  <a:tcPr marL="2384" marR="2384" marT="23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Calibri" panose="020F0502020204030204" pitchFamily="34" charset="0"/>
                        </a:rPr>
                        <a:t>2 HOURS - 5 DAYS</a:t>
                      </a:r>
                    </a:p>
                  </a:txBody>
                  <a:tcPr marL="2384" marR="2384" marT="23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Calibri" panose="020F0502020204030204" pitchFamily="34" charset="0"/>
                        </a:rPr>
                        <a:t>2 HOURS</a:t>
                      </a:r>
                    </a:p>
                  </a:txBody>
                  <a:tcPr marL="2384" marR="2384" marT="23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Calibri" panose="020F0502020204030204" pitchFamily="34" charset="0"/>
                        </a:rPr>
                        <a:t>2 - 4 DAYS</a:t>
                      </a:r>
                    </a:p>
                  </a:txBody>
                  <a:tcPr marL="2384" marR="2384" marT="23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Calibri" panose="020F0502020204030204" pitchFamily="34" charset="0"/>
                        </a:rPr>
                        <a:t>SAME DAY</a:t>
                      </a:r>
                    </a:p>
                  </a:txBody>
                  <a:tcPr marL="2384" marR="2384" marT="23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05037680"/>
                  </a:ext>
                </a:extLst>
              </a:tr>
              <a:tr h="199451">
                <a:tc>
                  <a:txBody>
                    <a:bodyPr/>
                    <a:lstStyle/>
                    <a:p>
                      <a:pPr algn="ctr" fontAlgn="ctr"/>
                      <a:r>
                        <a:rPr lang="en-ZA" sz="1100" b="1" i="0" u="none" strike="noStrike">
                          <a:solidFill>
                            <a:srgbClr val="000000"/>
                          </a:solidFill>
                          <a:effectLst/>
                          <a:latin typeface="Calibri" panose="020F0502020204030204" pitchFamily="34" charset="0"/>
                        </a:rPr>
                        <a:t>Flex-build?</a:t>
                      </a:r>
                    </a:p>
                  </a:txBody>
                  <a:tcPr marL="2384" marR="2384" marT="23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Calibri" panose="020F0502020204030204" pitchFamily="34" charset="0"/>
                        </a:rPr>
                        <a:t>NO</a:t>
                      </a:r>
                    </a:p>
                  </a:txBody>
                  <a:tcPr marL="2384" marR="2384" marT="23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dirty="0">
                          <a:solidFill>
                            <a:srgbClr val="000000"/>
                          </a:solidFill>
                          <a:effectLst/>
                          <a:latin typeface="Calibri" panose="020F0502020204030204" pitchFamily="34" charset="0"/>
                        </a:rPr>
                        <a:t>YES</a:t>
                      </a:r>
                    </a:p>
                  </a:txBody>
                  <a:tcPr marL="2384" marR="2384" marT="23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0000"/>
                          </a:solidFill>
                          <a:effectLst/>
                          <a:latin typeface="Calibri" panose="020F0502020204030204" pitchFamily="34" charset="0"/>
                        </a:rPr>
                        <a:t>NO</a:t>
                      </a:r>
                    </a:p>
                  </a:txBody>
                  <a:tcPr marL="2384" marR="2384" marT="23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dirty="0">
                          <a:solidFill>
                            <a:srgbClr val="000000"/>
                          </a:solidFill>
                          <a:effectLst/>
                          <a:latin typeface="Calibri" panose="020F0502020204030204" pitchFamily="34" charset="0"/>
                        </a:rPr>
                        <a:t>NO</a:t>
                      </a:r>
                    </a:p>
                  </a:txBody>
                  <a:tcPr marL="2384" marR="2384" marT="23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87098887"/>
                  </a:ext>
                </a:extLst>
              </a:tr>
            </a:tbl>
          </a:graphicData>
        </a:graphic>
      </p:graphicFrame>
    </p:spTree>
    <p:extLst>
      <p:ext uri="{BB962C8B-B14F-4D97-AF65-F5344CB8AC3E}">
        <p14:creationId xmlns:p14="http://schemas.microsoft.com/office/powerpoint/2010/main" val="344106852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E5DC9C5-7207-E2F8-22E0-0A4A53B13274}"/>
              </a:ext>
            </a:extLst>
          </p:cNvPr>
          <p:cNvPicPr>
            <a:picLocks noChangeAspect="1"/>
          </p:cNvPicPr>
          <p:nvPr/>
        </p:nvPicPr>
        <p:blipFill>
          <a:blip r:embed="rId2"/>
          <a:stretch>
            <a:fillRect/>
          </a:stretch>
        </p:blipFill>
        <p:spPr>
          <a:xfrm>
            <a:off x="1327344" y="2095500"/>
            <a:ext cx="9709702" cy="3290887"/>
          </a:xfrm>
          <a:prstGeom prst="rect">
            <a:avLst/>
          </a:prstGeom>
        </p:spPr>
      </p:pic>
      <p:sp>
        <p:nvSpPr>
          <p:cNvPr id="4" name="TextBox 3">
            <a:extLst>
              <a:ext uri="{FF2B5EF4-FFF2-40B4-BE49-F238E27FC236}">
                <a16:creationId xmlns:a16="http://schemas.microsoft.com/office/drawing/2014/main" id="{9519A71A-DE90-1155-5339-49AABB9E1E78}"/>
              </a:ext>
            </a:extLst>
          </p:cNvPr>
          <p:cNvSpPr txBox="1"/>
          <p:nvPr/>
        </p:nvSpPr>
        <p:spPr>
          <a:xfrm>
            <a:off x="0" y="752926"/>
            <a:ext cx="12192000" cy="584775"/>
          </a:xfrm>
          <a:prstGeom prst="rect">
            <a:avLst/>
          </a:prstGeom>
          <a:solidFill>
            <a:srgbClr val="FF0000"/>
          </a:solidFill>
        </p:spPr>
        <p:style>
          <a:lnRef idx="0">
            <a:schemeClr val="accent5"/>
          </a:lnRef>
          <a:fillRef idx="3">
            <a:schemeClr val="accent5"/>
          </a:fillRef>
          <a:effectRef idx="3">
            <a:schemeClr val="accent5"/>
          </a:effectRef>
          <a:fontRef idx="minor">
            <a:schemeClr val="lt1"/>
          </a:fontRef>
        </p:style>
        <p:txBody>
          <a:bodyPr wrap="square">
            <a:spAutoFit/>
          </a:bodyPr>
          <a:lstStyle/>
          <a:p>
            <a:pPr algn="ctr"/>
            <a:r>
              <a:rPr lang="en-ZA" sz="3200" b="1" dirty="0">
                <a:solidFill>
                  <a:schemeClr val="bg1"/>
                </a:solidFill>
                <a:latin typeface="CIDFont+F3"/>
              </a:rPr>
              <a:t>Payslip Study – some examples</a:t>
            </a:r>
            <a:endParaRPr lang="en-ZA" sz="3200" b="1" dirty="0">
              <a:solidFill>
                <a:schemeClr val="bg1"/>
              </a:solidFill>
            </a:endParaRPr>
          </a:p>
        </p:txBody>
      </p:sp>
    </p:spTree>
    <p:extLst>
      <p:ext uri="{BB962C8B-B14F-4D97-AF65-F5344CB8AC3E}">
        <p14:creationId xmlns:p14="http://schemas.microsoft.com/office/powerpoint/2010/main" val="297985414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CDE928F-33DA-2920-88F3-213AF8169DC1}"/>
              </a:ext>
            </a:extLst>
          </p:cNvPr>
          <p:cNvPicPr>
            <a:picLocks noChangeAspect="1"/>
          </p:cNvPicPr>
          <p:nvPr/>
        </p:nvPicPr>
        <p:blipFill>
          <a:blip r:embed="rId2"/>
          <a:stretch>
            <a:fillRect/>
          </a:stretch>
        </p:blipFill>
        <p:spPr>
          <a:xfrm>
            <a:off x="1663148" y="160041"/>
            <a:ext cx="8865704" cy="6537918"/>
          </a:xfrm>
          <a:prstGeom prst="rect">
            <a:avLst/>
          </a:prstGeom>
        </p:spPr>
      </p:pic>
      <p:sp>
        <p:nvSpPr>
          <p:cNvPr id="4" name="TextBox 3">
            <a:extLst>
              <a:ext uri="{FF2B5EF4-FFF2-40B4-BE49-F238E27FC236}">
                <a16:creationId xmlns:a16="http://schemas.microsoft.com/office/drawing/2014/main" id="{78B500A6-14DC-473F-0DC9-27450DFDFA12}"/>
              </a:ext>
            </a:extLst>
          </p:cNvPr>
          <p:cNvSpPr txBox="1"/>
          <p:nvPr/>
        </p:nvSpPr>
        <p:spPr>
          <a:xfrm>
            <a:off x="3657600" y="371061"/>
            <a:ext cx="768626" cy="261610"/>
          </a:xfrm>
          <a:prstGeom prst="rect">
            <a:avLst/>
          </a:prstGeom>
          <a:solidFill>
            <a:schemeClr val="tx1"/>
          </a:solidFill>
        </p:spPr>
        <p:txBody>
          <a:bodyPr wrap="square" rtlCol="0">
            <a:spAutoFit/>
          </a:bodyPr>
          <a:lstStyle/>
          <a:p>
            <a:r>
              <a:rPr lang="en-ZA" sz="1050" dirty="0">
                <a:solidFill>
                  <a:schemeClr val="bg1"/>
                </a:solidFill>
              </a:rPr>
              <a:t>Mr X</a:t>
            </a:r>
          </a:p>
        </p:txBody>
      </p:sp>
    </p:spTree>
    <p:extLst>
      <p:ext uri="{BB962C8B-B14F-4D97-AF65-F5344CB8AC3E}">
        <p14:creationId xmlns:p14="http://schemas.microsoft.com/office/powerpoint/2010/main" val="186537132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8CBEA7-2121-7930-E217-16EE3FB6906B}"/>
              </a:ext>
            </a:extLst>
          </p:cNvPr>
          <p:cNvPicPr>
            <a:picLocks noChangeAspect="1"/>
          </p:cNvPicPr>
          <p:nvPr/>
        </p:nvPicPr>
        <p:blipFill>
          <a:blip r:embed="rId2"/>
          <a:stretch>
            <a:fillRect/>
          </a:stretch>
        </p:blipFill>
        <p:spPr>
          <a:xfrm>
            <a:off x="1205948" y="313958"/>
            <a:ext cx="9660835" cy="6307957"/>
          </a:xfrm>
          <a:prstGeom prst="rect">
            <a:avLst/>
          </a:prstGeom>
        </p:spPr>
      </p:pic>
      <p:sp>
        <p:nvSpPr>
          <p:cNvPr id="5" name="TextBox 4">
            <a:extLst>
              <a:ext uri="{FF2B5EF4-FFF2-40B4-BE49-F238E27FC236}">
                <a16:creationId xmlns:a16="http://schemas.microsoft.com/office/drawing/2014/main" id="{51C36DE4-2B50-F18B-8A65-43C84FE18402}"/>
              </a:ext>
            </a:extLst>
          </p:cNvPr>
          <p:cNvSpPr txBox="1"/>
          <p:nvPr/>
        </p:nvSpPr>
        <p:spPr>
          <a:xfrm>
            <a:off x="2570922" y="2849218"/>
            <a:ext cx="1258956" cy="276999"/>
          </a:xfrm>
          <a:prstGeom prst="rect">
            <a:avLst/>
          </a:prstGeom>
          <a:solidFill>
            <a:schemeClr val="tx1"/>
          </a:solidFill>
        </p:spPr>
        <p:txBody>
          <a:bodyPr wrap="square" rtlCol="0">
            <a:spAutoFit/>
          </a:bodyPr>
          <a:lstStyle/>
          <a:p>
            <a:r>
              <a:rPr lang="en-ZA" sz="1200" dirty="0">
                <a:solidFill>
                  <a:schemeClr val="bg1"/>
                </a:solidFill>
              </a:rPr>
              <a:t>GEPF Earner</a:t>
            </a:r>
          </a:p>
        </p:txBody>
      </p:sp>
    </p:spTree>
    <p:extLst>
      <p:ext uri="{BB962C8B-B14F-4D97-AF65-F5344CB8AC3E}">
        <p14:creationId xmlns:p14="http://schemas.microsoft.com/office/powerpoint/2010/main" val="219848218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2B6B613-C747-646B-3EED-0434CD5AB301}"/>
              </a:ext>
            </a:extLst>
          </p:cNvPr>
          <p:cNvPicPr>
            <a:picLocks noChangeAspect="1"/>
          </p:cNvPicPr>
          <p:nvPr/>
        </p:nvPicPr>
        <p:blipFill>
          <a:blip r:embed="rId2"/>
          <a:stretch>
            <a:fillRect/>
          </a:stretch>
        </p:blipFill>
        <p:spPr>
          <a:xfrm>
            <a:off x="2199860" y="54537"/>
            <a:ext cx="7726017" cy="6807307"/>
          </a:xfrm>
          <a:prstGeom prst="rect">
            <a:avLst/>
          </a:prstGeom>
        </p:spPr>
      </p:pic>
      <p:sp>
        <p:nvSpPr>
          <p:cNvPr id="7" name="TextBox 6">
            <a:extLst>
              <a:ext uri="{FF2B5EF4-FFF2-40B4-BE49-F238E27FC236}">
                <a16:creationId xmlns:a16="http://schemas.microsoft.com/office/drawing/2014/main" id="{5B94F4DB-1548-6B35-6260-B869447ED38D}"/>
              </a:ext>
            </a:extLst>
          </p:cNvPr>
          <p:cNvSpPr txBox="1"/>
          <p:nvPr/>
        </p:nvSpPr>
        <p:spPr>
          <a:xfrm>
            <a:off x="4214192" y="318053"/>
            <a:ext cx="1258956" cy="276999"/>
          </a:xfrm>
          <a:prstGeom prst="rect">
            <a:avLst/>
          </a:prstGeom>
          <a:solidFill>
            <a:schemeClr val="tx1"/>
          </a:solidFill>
        </p:spPr>
        <p:txBody>
          <a:bodyPr wrap="square" rtlCol="0">
            <a:spAutoFit/>
          </a:bodyPr>
          <a:lstStyle/>
          <a:p>
            <a:r>
              <a:rPr lang="en-ZA" sz="1200" dirty="0">
                <a:solidFill>
                  <a:schemeClr val="bg1"/>
                </a:solidFill>
              </a:rPr>
              <a:t>Employee Name</a:t>
            </a:r>
          </a:p>
        </p:txBody>
      </p:sp>
      <p:sp>
        <p:nvSpPr>
          <p:cNvPr id="8" name="TextBox 7">
            <a:extLst>
              <a:ext uri="{FF2B5EF4-FFF2-40B4-BE49-F238E27FC236}">
                <a16:creationId xmlns:a16="http://schemas.microsoft.com/office/drawing/2014/main" id="{28D54BA9-71B2-BE63-1F07-CDDF037DE58D}"/>
              </a:ext>
            </a:extLst>
          </p:cNvPr>
          <p:cNvSpPr txBox="1"/>
          <p:nvPr/>
        </p:nvSpPr>
        <p:spPr>
          <a:xfrm>
            <a:off x="4214192" y="2888975"/>
            <a:ext cx="1258956" cy="276999"/>
          </a:xfrm>
          <a:prstGeom prst="rect">
            <a:avLst/>
          </a:prstGeom>
          <a:solidFill>
            <a:schemeClr val="tx1"/>
          </a:solidFill>
        </p:spPr>
        <p:txBody>
          <a:bodyPr wrap="square" rtlCol="0">
            <a:spAutoFit/>
          </a:bodyPr>
          <a:lstStyle/>
          <a:p>
            <a:endParaRPr lang="en-ZA" sz="1200" dirty="0">
              <a:solidFill>
                <a:schemeClr val="bg1"/>
              </a:solidFill>
            </a:endParaRPr>
          </a:p>
        </p:txBody>
      </p:sp>
      <p:sp>
        <p:nvSpPr>
          <p:cNvPr id="9" name="TextBox 8">
            <a:extLst>
              <a:ext uri="{FF2B5EF4-FFF2-40B4-BE49-F238E27FC236}">
                <a16:creationId xmlns:a16="http://schemas.microsoft.com/office/drawing/2014/main" id="{37DDF3FB-12C7-601E-9496-C7EC49DAD1DC}"/>
              </a:ext>
            </a:extLst>
          </p:cNvPr>
          <p:cNvSpPr txBox="1"/>
          <p:nvPr/>
        </p:nvSpPr>
        <p:spPr>
          <a:xfrm>
            <a:off x="4214192" y="3027474"/>
            <a:ext cx="1258956" cy="276999"/>
          </a:xfrm>
          <a:prstGeom prst="rect">
            <a:avLst/>
          </a:prstGeom>
          <a:solidFill>
            <a:schemeClr val="tx1"/>
          </a:solidFill>
        </p:spPr>
        <p:txBody>
          <a:bodyPr wrap="square" rtlCol="0">
            <a:spAutoFit/>
          </a:bodyPr>
          <a:lstStyle/>
          <a:p>
            <a:endParaRPr lang="en-ZA" sz="1200" dirty="0">
              <a:solidFill>
                <a:schemeClr val="bg1"/>
              </a:solidFill>
            </a:endParaRPr>
          </a:p>
        </p:txBody>
      </p:sp>
    </p:spTree>
    <p:extLst>
      <p:ext uri="{BB962C8B-B14F-4D97-AF65-F5344CB8AC3E}">
        <p14:creationId xmlns:p14="http://schemas.microsoft.com/office/powerpoint/2010/main" val="301381995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9EDDA1A-1D86-C4EA-EF86-60AA6AE12DBF}"/>
              </a:ext>
            </a:extLst>
          </p:cNvPr>
          <p:cNvPicPr>
            <a:picLocks noChangeAspect="1"/>
          </p:cNvPicPr>
          <p:nvPr/>
        </p:nvPicPr>
        <p:blipFill rotWithShape="1">
          <a:blip r:embed="rId2"/>
          <a:srcRect l="16698" t="12668" r="21169"/>
          <a:stretch/>
        </p:blipFill>
        <p:spPr>
          <a:xfrm>
            <a:off x="277013" y="37484"/>
            <a:ext cx="11451161" cy="6535594"/>
          </a:xfrm>
          <a:prstGeom prst="rect">
            <a:avLst/>
          </a:prstGeom>
        </p:spPr>
      </p:pic>
      <p:sp>
        <p:nvSpPr>
          <p:cNvPr id="2" name="TextBox 1">
            <a:extLst>
              <a:ext uri="{FF2B5EF4-FFF2-40B4-BE49-F238E27FC236}">
                <a16:creationId xmlns:a16="http://schemas.microsoft.com/office/drawing/2014/main" id="{3A79A586-F2C0-3195-502A-106CFB976B25}"/>
              </a:ext>
            </a:extLst>
          </p:cNvPr>
          <p:cNvSpPr txBox="1"/>
          <p:nvPr/>
        </p:nvSpPr>
        <p:spPr>
          <a:xfrm>
            <a:off x="4041913" y="1020418"/>
            <a:ext cx="914401" cy="190211"/>
          </a:xfrm>
          <a:prstGeom prst="rect">
            <a:avLst/>
          </a:prstGeom>
          <a:solidFill>
            <a:schemeClr val="tx1"/>
          </a:solidFill>
        </p:spPr>
        <p:txBody>
          <a:bodyPr wrap="square" rtlCol="0">
            <a:spAutoFit/>
          </a:bodyPr>
          <a:lstStyle/>
          <a:p>
            <a:endParaRPr lang="en-ZA" sz="1200" dirty="0">
              <a:solidFill>
                <a:schemeClr val="bg1"/>
              </a:solidFill>
            </a:endParaRPr>
          </a:p>
        </p:txBody>
      </p:sp>
    </p:spTree>
    <p:extLst>
      <p:ext uri="{BB962C8B-B14F-4D97-AF65-F5344CB8AC3E}">
        <p14:creationId xmlns:p14="http://schemas.microsoft.com/office/powerpoint/2010/main" val="97241593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E61C861-3A66-50C1-7CDC-D927795AE6EB}"/>
              </a:ext>
            </a:extLst>
          </p:cNvPr>
          <p:cNvPicPr>
            <a:picLocks noChangeAspect="1"/>
          </p:cNvPicPr>
          <p:nvPr/>
        </p:nvPicPr>
        <p:blipFill rotWithShape="1">
          <a:blip r:embed="rId2"/>
          <a:srcRect l="15668" t="15312" r="27500"/>
          <a:stretch/>
        </p:blipFill>
        <p:spPr>
          <a:xfrm>
            <a:off x="969385" y="160949"/>
            <a:ext cx="10003809" cy="6536101"/>
          </a:xfrm>
          <a:prstGeom prst="rect">
            <a:avLst/>
          </a:prstGeom>
        </p:spPr>
      </p:pic>
      <p:sp>
        <p:nvSpPr>
          <p:cNvPr id="2" name="TextBox 1">
            <a:extLst>
              <a:ext uri="{FF2B5EF4-FFF2-40B4-BE49-F238E27FC236}">
                <a16:creationId xmlns:a16="http://schemas.microsoft.com/office/drawing/2014/main" id="{B3DC54D9-488A-60FE-483C-F56672D23106}"/>
              </a:ext>
            </a:extLst>
          </p:cNvPr>
          <p:cNvSpPr txBox="1"/>
          <p:nvPr/>
        </p:nvSpPr>
        <p:spPr>
          <a:xfrm>
            <a:off x="3843130" y="914401"/>
            <a:ext cx="1205948" cy="159025"/>
          </a:xfrm>
          <a:prstGeom prst="rect">
            <a:avLst/>
          </a:prstGeom>
          <a:solidFill>
            <a:schemeClr val="tx1"/>
          </a:solidFill>
        </p:spPr>
        <p:txBody>
          <a:bodyPr wrap="square" rtlCol="0">
            <a:spAutoFit/>
          </a:bodyPr>
          <a:lstStyle/>
          <a:p>
            <a:endParaRPr lang="en-ZA" sz="1200" dirty="0">
              <a:solidFill>
                <a:schemeClr val="bg1"/>
              </a:solidFill>
            </a:endParaRPr>
          </a:p>
        </p:txBody>
      </p:sp>
      <p:sp>
        <p:nvSpPr>
          <p:cNvPr id="3" name="TextBox 2">
            <a:extLst>
              <a:ext uri="{FF2B5EF4-FFF2-40B4-BE49-F238E27FC236}">
                <a16:creationId xmlns:a16="http://schemas.microsoft.com/office/drawing/2014/main" id="{10376755-2294-32FA-6DD4-CBCD6FD74C83}"/>
              </a:ext>
            </a:extLst>
          </p:cNvPr>
          <p:cNvSpPr txBox="1"/>
          <p:nvPr/>
        </p:nvSpPr>
        <p:spPr>
          <a:xfrm>
            <a:off x="6202214" y="993913"/>
            <a:ext cx="768429" cy="159025"/>
          </a:xfrm>
          <a:prstGeom prst="rect">
            <a:avLst/>
          </a:prstGeom>
          <a:solidFill>
            <a:schemeClr val="tx1"/>
          </a:solidFill>
        </p:spPr>
        <p:txBody>
          <a:bodyPr wrap="square" rtlCol="0">
            <a:spAutoFit/>
          </a:bodyPr>
          <a:lstStyle/>
          <a:p>
            <a:endParaRPr lang="en-ZA" sz="1200" dirty="0">
              <a:solidFill>
                <a:schemeClr val="bg1"/>
              </a:solidFill>
            </a:endParaRPr>
          </a:p>
        </p:txBody>
      </p:sp>
      <p:sp>
        <p:nvSpPr>
          <p:cNvPr id="4" name="TextBox 3">
            <a:extLst>
              <a:ext uri="{FF2B5EF4-FFF2-40B4-BE49-F238E27FC236}">
                <a16:creationId xmlns:a16="http://schemas.microsoft.com/office/drawing/2014/main" id="{CD004C08-753B-0C3F-F38D-85886184D43B}"/>
              </a:ext>
            </a:extLst>
          </p:cNvPr>
          <p:cNvSpPr txBox="1"/>
          <p:nvPr/>
        </p:nvSpPr>
        <p:spPr>
          <a:xfrm>
            <a:off x="2763078" y="2392019"/>
            <a:ext cx="1205948" cy="159025"/>
          </a:xfrm>
          <a:prstGeom prst="rect">
            <a:avLst/>
          </a:prstGeom>
          <a:solidFill>
            <a:schemeClr val="tx1"/>
          </a:solidFill>
        </p:spPr>
        <p:txBody>
          <a:bodyPr wrap="square" rtlCol="0">
            <a:spAutoFit/>
          </a:bodyPr>
          <a:lstStyle/>
          <a:p>
            <a:endParaRPr lang="en-ZA" sz="1200" dirty="0">
              <a:solidFill>
                <a:schemeClr val="bg1"/>
              </a:solidFill>
            </a:endParaRPr>
          </a:p>
        </p:txBody>
      </p:sp>
      <p:sp>
        <p:nvSpPr>
          <p:cNvPr id="6" name="TextBox 5">
            <a:extLst>
              <a:ext uri="{FF2B5EF4-FFF2-40B4-BE49-F238E27FC236}">
                <a16:creationId xmlns:a16="http://schemas.microsoft.com/office/drawing/2014/main" id="{059FD2D1-A044-4C99-486F-D6705D698A2F}"/>
              </a:ext>
            </a:extLst>
          </p:cNvPr>
          <p:cNvSpPr txBox="1"/>
          <p:nvPr/>
        </p:nvSpPr>
        <p:spPr>
          <a:xfrm>
            <a:off x="5817999" y="2471531"/>
            <a:ext cx="768429" cy="159025"/>
          </a:xfrm>
          <a:prstGeom prst="rect">
            <a:avLst/>
          </a:prstGeom>
          <a:solidFill>
            <a:schemeClr val="tx1"/>
          </a:solidFill>
        </p:spPr>
        <p:txBody>
          <a:bodyPr wrap="square" rtlCol="0">
            <a:spAutoFit/>
          </a:bodyPr>
          <a:lstStyle/>
          <a:p>
            <a:endParaRPr lang="en-ZA" sz="1200" dirty="0">
              <a:solidFill>
                <a:schemeClr val="bg1"/>
              </a:solidFill>
            </a:endParaRPr>
          </a:p>
        </p:txBody>
      </p:sp>
    </p:spTree>
    <p:extLst>
      <p:ext uri="{BB962C8B-B14F-4D97-AF65-F5344CB8AC3E}">
        <p14:creationId xmlns:p14="http://schemas.microsoft.com/office/powerpoint/2010/main" val="5455891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0536A448-A536-4CFC-983B-760AEDCF1BA7}"/>
              </a:ext>
            </a:extLst>
          </p:cNvPr>
          <p:cNvSpPr/>
          <p:nvPr/>
        </p:nvSpPr>
        <p:spPr>
          <a:xfrm>
            <a:off x="3409950" y="2168050"/>
            <a:ext cx="5372100" cy="16383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n w="0"/>
                <a:solidFill>
                  <a:schemeClr val="bg1"/>
                </a:solidFill>
                <a:effectLst>
                  <a:outerShdw blurRad="38100" dist="19050" dir="2700000" algn="tl" rotWithShape="0">
                    <a:schemeClr val="dk1">
                      <a:alpha val="40000"/>
                    </a:schemeClr>
                  </a:outerShdw>
                </a:effectLst>
              </a:rPr>
              <a:t>CREDIT ADMINISTRATOR</a:t>
            </a:r>
            <a:endParaRPr lang="en-ZA" sz="3600" b="1" dirty="0">
              <a:ln w="0"/>
              <a:solidFill>
                <a:schemeClr val="bg1"/>
              </a:solidFill>
              <a:effectLst>
                <a:outerShdw blurRad="38100" dist="19050" dir="2700000" algn="tl" rotWithShape="0">
                  <a:schemeClr val="dk1">
                    <a:alpha val="40000"/>
                  </a:schemeClr>
                </a:outerShdw>
              </a:effectLst>
            </a:endParaRPr>
          </a:p>
        </p:txBody>
      </p:sp>
      <p:sp>
        <p:nvSpPr>
          <p:cNvPr id="3" name="Arrow: Up 2">
            <a:extLst>
              <a:ext uri="{FF2B5EF4-FFF2-40B4-BE49-F238E27FC236}">
                <a16:creationId xmlns:a16="http://schemas.microsoft.com/office/drawing/2014/main" id="{D8DBEB04-47DC-449C-B523-1FA41770D8F0}"/>
              </a:ext>
            </a:extLst>
          </p:cNvPr>
          <p:cNvSpPr/>
          <p:nvPr/>
        </p:nvSpPr>
        <p:spPr>
          <a:xfrm>
            <a:off x="5883882" y="1420933"/>
            <a:ext cx="372801" cy="639603"/>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5" name="Rectangle: Rounded Corners 4">
            <a:extLst>
              <a:ext uri="{FF2B5EF4-FFF2-40B4-BE49-F238E27FC236}">
                <a16:creationId xmlns:a16="http://schemas.microsoft.com/office/drawing/2014/main" id="{5532302A-9B4B-420B-84D6-634CE08CDE9E}"/>
              </a:ext>
            </a:extLst>
          </p:cNvPr>
          <p:cNvSpPr/>
          <p:nvPr/>
        </p:nvSpPr>
        <p:spPr>
          <a:xfrm>
            <a:off x="4962525" y="380438"/>
            <a:ext cx="2266950" cy="901495"/>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bg1"/>
                </a:solidFill>
              </a:rPr>
              <a:t>Tutibuzz</a:t>
            </a:r>
            <a:r>
              <a:rPr lang="en-US" sz="2000" b="1" dirty="0">
                <a:solidFill>
                  <a:schemeClr val="bg1"/>
                </a:solidFill>
              </a:rPr>
              <a:t> Pty Ltd</a:t>
            </a:r>
          </a:p>
          <a:p>
            <a:pPr algn="ctr"/>
            <a:r>
              <a:rPr lang="en-US" sz="2000" b="1" dirty="0">
                <a:solidFill>
                  <a:schemeClr val="bg1"/>
                </a:solidFill>
              </a:rPr>
              <a:t>Head Office</a:t>
            </a:r>
            <a:endParaRPr lang="en-ZA" sz="2000" b="1" dirty="0">
              <a:solidFill>
                <a:schemeClr val="bg1"/>
              </a:solidFill>
            </a:endParaRPr>
          </a:p>
        </p:txBody>
      </p:sp>
      <p:sp>
        <p:nvSpPr>
          <p:cNvPr id="7" name="Rectangle: Rounded Corners 6">
            <a:extLst>
              <a:ext uri="{FF2B5EF4-FFF2-40B4-BE49-F238E27FC236}">
                <a16:creationId xmlns:a16="http://schemas.microsoft.com/office/drawing/2014/main" id="{766F16B9-B9F1-415A-AAE1-B3F4D148187A}"/>
              </a:ext>
            </a:extLst>
          </p:cNvPr>
          <p:cNvSpPr/>
          <p:nvPr/>
        </p:nvSpPr>
        <p:spPr>
          <a:xfrm>
            <a:off x="9604097" y="2168047"/>
            <a:ext cx="2356485" cy="1638301"/>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rPr>
              <a:t>CUSTOMERS</a:t>
            </a:r>
          </a:p>
          <a:p>
            <a:pPr marL="342900" indent="-342900">
              <a:buFont typeface="Arial" panose="020B0604020202020204" pitchFamily="34" charset="0"/>
              <a:buChar char="•"/>
            </a:pPr>
            <a:r>
              <a:rPr lang="en-US" sz="2000" dirty="0">
                <a:solidFill>
                  <a:schemeClr val="bg1"/>
                </a:solidFill>
              </a:rPr>
              <a:t>Employed</a:t>
            </a:r>
          </a:p>
          <a:p>
            <a:pPr marL="342900" indent="-342900">
              <a:buFont typeface="Arial" panose="020B0604020202020204" pitchFamily="34" charset="0"/>
              <a:buChar char="•"/>
            </a:pPr>
            <a:r>
              <a:rPr lang="en-US" sz="2000" dirty="0">
                <a:solidFill>
                  <a:schemeClr val="bg1"/>
                </a:solidFill>
              </a:rPr>
              <a:t>Self-employed</a:t>
            </a:r>
          </a:p>
          <a:p>
            <a:pPr marL="342900" indent="-342900">
              <a:buFont typeface="Arial" panose="020B0604020202020204" pitchFamily="34" charset="0"/>
              <a:buChar char="•"/>
            </a:pPr>
            <a:r>
              <a:rPr lang="en-US" sz="2000" dirty="0">
                <a:solidFill>
                  <a:schemeClr val="bg1"/>
                </a:solidFill>
              </a:rPr>
              <a:t>Pensioners</a:t>
            </a:r>
            <a:endParaRPr lang="en-ZA" sz="2000" dirty="0">
              <a:solidFill>
                <a:schemeClr val="bg1"/>
              </a:solidFill>
            </a:endParaRPr>
          </a:p>
        </p:txBody>
      </p:sp>
      <p:sp>
        <p:nvSpPr>
          <p:cNvPr id="9" name="Rectangle: Rounded Corners 8">
            <a:extLst>
              <a:ext uri="{FF2B5EF4-FFF2-40B4-BE49-F238E27FC236}">
                <a16:creationId xmlns:a16="http://schemas.microsoft.com/office/drawing/2014/main" id="{DC719272-DDEC-470C-A123-7D679BC44530}"/>
              </a:ext>
            </a:extLst>
          </p:cNvPr>
          <p:cNvSpPr/>
          <p:nvPr/>
        </p:nvSpPr>
        <p:spPr>
          <a:xfrm>
            <a:off x="4962525" y="4876009"/>
            <a:ext cx="2266950" cy="1140478"/>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Build It </a:t>
            </a:r>
          </a:p>
          <a:p>
            <a:pPr algn="ctr"/>
            <a:r>
              <a:rPr lang="en-US" sz="2000" b="1" dirty="0">
                <a:solidFill>
                  <a:schemeClr val="bg1"/>
                </a:solidFill>
              </a:rPr>
              <a:t>Hardware Store</a:t>
            </a:r>
            <a:endParaRPr lang="en-ZA" sz="2000" b="1" dirty="0">
              <a:solidFill>
                <a:schemeClr val="bg1"/>
              </a:solidFill>
            </a:endParaRPr>
          </a:p>
        </p:txBody>
      </p:sp>
      <p:sp>
        <p:nvSpPr>
          <p:cNvPr id="11" name="Rectangle: Rounded Corners 10">
            <a:extLst>
              <a:ext uri="{FF2B5EF4-FFF2-40B4-BE49-F238E27FC236}">
                <a16:creationId xmlns:a16="http://schemas.microsoft.com/office/drawing/2014/main" id="{2EF1E4BB-E329-45E4-A31F-B61C20212906}"/>
              </a:ext>
            </a:extLst>
          </p:cNvPr>
          <p:cNvSpPr/>
          <p:nvPr/>
        </p:nvSpPr>
        <p:spPr>
          <a:xfrm>
            <a:off x="485051" y="2090044"/>
            <a:ext cx="1943100" cy="1855305"/>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rPr>
              <a:t>LENDERS</a:t>
            </a:r>
          </a:p>
          <a:p>
            <a:pPr marL="342900" indent="-342900">
              <a:buFont typeface="Arial" panose="020B0604020202020204" pitchFamily="34" charset="0"/>
              <a:buChar char="•"/>
            </a:pPr>
            <a:r>
              <a:rPr lang="en-US" sz="2000" dirty="0">
                <a:solidFill>
                  <a:schemeClr val="bg1"/>
                </a:solidFill>
              </a:rPr>
              <a:t>Nedbank</a:t>
            </a:r>
          </a:p>
          <a:p>
            <a:pPr marL="342900" indent="-342900">
              <a:buFont typeface="Arial" panose="020B0604020202020204" pitchFamily="34" charset="0"/>
              <a:buChar char="•"/>
            </a:pPr>
            <a:r>
              <a:rPr lang="en-US" sz="2000" dirty="0">
                <a:solidFill>
                  <a:schemeClr val="bg1"/>
                </a:solidFill>
              </a:rPr>
              <a:t>Evolution</a:t>
            </a:r>
          </a:p>
          <a:p>
            <a:pPr marL="342900" indent="-342900">
              <a:buFont typeface="Arial" panose="020B0604020202020204" pitchFamily="34" charset="0"/>
              <a:buChar char="•"/>
            </a:pPr>
            <a:r>
              <a:rPr lang="en-US" sz="2000" dirty="0">
                <a:solidFill>
                  <a:schemeClr val="bg1"/>
                </a:solidFill>
              </a:rPr>
              <a:t>Finance</a:t>
            </a:r>
          </a:p>
          <a:p>
            <a:pPr marL="342900" indent="-342900">
              <a:buFont typeface="Arial" panose="020B0604020202020204" pitchFamily="34" charset="0"/>
              <a:buChar char="•"/>
            </a:pPr>
            <a:r>
              <a:rPr lang="en-US" sz="2000" dirty="0">
                <a:solidFill>
                  <a:schemeClr val="bg1"/>
                </a:solidFill>
              </a:rPr>
              <a:t>Kanga</a:t>
            </a:r>
          </a:p>
        </p:txBody>
      </p:sp>
      <p:sp>
        <p:nvSpPr>
          <p:cNvPr id="12" name="Arrow: Up 11">
            <a:extLst>
              <a:ext uri="{FF2B5EF4-FFF2-40B4-BE49-F238E27FC236}">
                <a16:creationId xmlns:a16="http://schemas.microsoft.com/office/drawing/2014/main" id="{F9BBDF6F-2639-3539-45B7-69E85E1BB666}"/>
              </a:ext>
            </a:extLst>
          </p:cNvPr>
          <p:cNvSpPr/>
          <p:nvPr/>
        </p:nvSpPr>
        <p:spPr>
          <a:xfrm rot="16200000">
            <a:off x="2732650" y="2667397"/>
            <a:ext cx="372801" cy="639603"/>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3" name="Arrow: Up 12">
            <a:extLst>
              <a:ext uri="{FF2B5EF4-FFF2-40B4-BE49-F238E27FC236}">
                <a16:creationId xmlns:a16="http://schemas.microsoft.com/office/drawing/2014/main" id="{74B6C10B-1264-A3B4-44AF-FB4A173FE7DE}"/>
              </a:ext>
            </a:extLst>
          </p:cNvPr>
          <p:cNvSpPr/>
          <p:nvPr/>
        </p:nvSpPr>
        <p:spPr>
          <a:xfrm rot="5400000">
            <a:off x="9006673" y="2667397"/>
            <a:ext cx="372801" cy="639603"/>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4" name="Arrow: Up 13">
            <a:extLst>
              <a:ext uri="{FF2B5EF4-FFF2-40B4-BE49-F238E27FC236}">
                <a16:creationId xmlns:a16="http://schemas.microsoft.com/office/drawing/2014/main" id="{4DA5926F-BDD1-8969-0D7D-8DD329C5CBC2}"/>
              </a:ext>
            </a:extLst>
          </p:cNvPr>
          <p:cNvSpPr/>
          <p:nvPr/>
        </p:nvSpPr>
        <p:spPr>
          <a:xfrm rot="10800000">
            <a:off x="5883882" y="3945349"/>
            <a:ext cx="372801" cy="639603"/>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Tree>
    <p:extLst>
      <p:ext uri="{BB962C8B-B14F-4D97-AF65-F5344CB8AC3E}">
        <p14:creationId xmlns:p14="http://schemas.microsoft.com/office/powerpoint/2010/main" val="206675627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889DEB8-5951-C93D-C5B2-2AFCE2A755FD}"/>
              </a:ext>
            </a:extLst>
          </p:cNvPr>
          <p:cNvPicPr>
            <a:picLocks noChangeAspect="1"/>
          </p:cNvPicPr>
          <p:nvPr/>
        </p:nvPicPr>
        <p:blipFill rotWithShape="1">
          <a:blip r:embed="rId2"/>
          <a:srcRect l="21005" t="12557" r="26628"/>
          <a:stretch/>
        </p:blipFill>
        <p:spPr>
          <a:xfrm>
            <a:off x="437322" y="253350"/>
            <a:ext cx="10986052" cy="6462391"/>
          </a:xfrm>
          <a:prstGeom prst="rect">
            <a:avLst/>
          </a:prstGeom>
        </p:spPr>
      </p:pic>
      <p:sp>
        <p:nvSpPr>
          <p:cNvPr id="2" name="TextBox 1">
            <a:extLst>
              <a:ext uri="{FF2B5EF4-FFF2-40B4-BE49-F238E27FC236}">
                <a16:creationId xmlns:a16="http://schemas.microsoft.com/office/drawing/2014/main" id="{D4AFDAD1-10D8-CA98-95CE-F7219843A90B}"/>
              </a:ext>
            </a:extLst>
          </p:cNvPr>
          <p:cNvSpPr txBox="1"/>
          <p:nvPr/>
        </p:nvSpPr>
        <p:spPr>
          <a:xfrm>
            <a:off x="4114800" y="1517376"/>
            <a:ext cx="3810000" cy="298172"/>
          </a:xfrm>
          <a:prstGeom prst="rect">
            <a:avLst/>
          </a:prstGeom>
          <a:solidFill>
            <a:schemeClr val="tx1"/>
          </a:solidFill>
        </p:spPr>
        <p:txBody>
          <a:bodyPr wrap="square" rtlCol="0">
            <a:spAutoFit/>
          </a:bodyPr>
          <a:lstStyle/>
          <a:p>
            <a:endParaRPr lang="en-ZA" sz="1200" dirty="0">
              <a:solidFill>
                <a:schemeClr val="bg1"/>
              </a:solidFill>
            </a:endParaRPr>
          </a:p>
        </p:txBody>
      </p:sp>
      <p:sp>
        <p:nvSpPr>
          <p:cNvPr id="4" name="TextBox 3">
            <a:extLst>
              <a:ext uri="{FF2B5EF4-FFF2-40B4-BE49-F238E27FC236}">
                <a16:creationId xmlns:a16="http://schemas.microsoft.com/office/drawing/2014/main" id="{06E8EB88-3EC2-BDB9-AD5A-9D3341B8659D}"/>
              </a:ext>
            </a:extLst>
          </p:cNvPr>
          <p:cNvSpPr txBox="1"/>
          <p:nvPr/>
        </p:nvSpPr>
        <p:spPr>
          <a:xfrm rot="224225">
            <a:off x="6665843" y="2821158"/>
            <a:ext cx="3810000" cy="298172"/>
          </a:xfrm>
          <a:prstGeom prst="rect">
            <a:avLst/>
          </a:prstGeom>
          <a:solidFill>
            <a:schemeClr val="tx1"/>
          </a:solidFill>
        </p:spPr>
        <p:txBody>
          <a:bodyPr wrap="square" rtlCol="0">
            <a:spAutoFit/>
          </a:bodyPr>
          <a:lstStyle/>
          <a:p>
            <a:endParaRPr lang="en-ZA" sz="1200" dirty="0">
              <a:solidFill>
                <a:schemeClr val="bg1"/>
              </a:solidFill>
            </a:endParaRPr>
          </a:p>
        </p:txBody>
      </p:sp>
      <p:sp>
        <p:nvSpPr>
          <p:cNvPr id="5" name="TextBox 4">
            <a:extLst>
              <a:ext uri="{FF2B5EF4-FFF2-40B4-BE49-F238E27FC236}">
                <a16:creationId xmlns:a16="http://schemas.microsoft.com/office/drawing/2014/main" id="{067AAE29-2637-68DB-C71F-2D8A30A801A2}"/>
              </a:ext>
            </a:extLst>
          </p:cNvPr>
          <p:cNvSpPr txBox="1"/>
          <p:nvPr/>
        </p:nvSpPr>
        <p:spPr>
          <a:xfrm rot="224225">
            <a:off x="7826093" y="3183754"/>
            <a:ext cx="1814226" cy="282117"/>
          </a:xfrm>
          <a:prstGeom prst="rect">
            <a:avLst/>
          </a:prstGeom>
          <a:solidFill>
            <a:schemeClr val="tx1"/>
          </a:solidFill>
        </p:spPr>
        <p:txBody>
          <a:bodyPr wrap="square" rtlCol="0">
            <a:spAutoFit/>
          </a:bodyPr>
          <a:lstStyle/>
          <a:p>
            <a:endParaRPr lang="en-ZA" sz="1200" dirty="0">
              <a:solidFill>
                <a:schemeClr val="bg1"/>
              </a:solidFill>
            </a:endParaRPr>
          </a:p>
        </p:txBody>
      </p:sp>
    </p:spTree>
    <p:extLst>
      <p:ext uri="{BB962C8B-B14F-4D97-AF65-F5344CB8AC3E}">
        <p14:creationId xmlns:p14="http://schemas.microsoft.com/office/powerpoint/2010/main" val="109439729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3793470-AC9C-9C6A-4AE6-31128297D7D0}"/>
              </a:ext>
            </a:extLst>
          </p:cNvPr>
          <p:cNvPicPr>
            <a:picLocks noChangeAspect="1"/>
          </p:cNvPicPr>
          <p:nvPr/>
        </p:nvPicPr>
        <p:blipFill rotWithShape="1">
          <a:blip r:embed="rId2"/>
          <a:srcRect l="21121" t="10164" r="25501"/>
          <a:stretch/>
        </p:blipFill>
        <p:spPr>
          <a:xfrm>
            <a:off x="2040834" y="218364"/>
            <a:ext cx="8110332" cy="6421271"/>
          </a:xfrm>
          <a:prstGeom prst="rect">
            <a:avLst/>
          </a:prstGeom>
          <a:ln w="228600" cap="sq" cmpd="thickThin">
            <a:solidFill>
              <a:srgbClr val="000000"/>
            </a:solidFill>
            <a:prstDash val="solid"/>
            <a:miter lim="800000"/>
          </a:ln>
          <a:effectLst>
            <a:innerShdw blurRad="76200">
              <a:srgbClr val="000000"/>
            </a:innerShdw>
          </a:effectLst>
        </p:spPr>
      </p:pic>
      <p:sp>
        <p:nvSpPr>
          <p:cNvPr id="2" name="TextBox 1">
            <a:extLst>
              <a:ext uri="{FF2B5EF4-FFF2-40B4-BE49-F238E27FC236}">
                <a16:creationId xmlns:a16="http://schemas.microsoft.com/office/drawing/2014/main" id="{85B19193-AA16-32CC-C38C-5A916731B7DF}"/>
              </a:ext>
            </a:extLst>
          </p:cNvPr>
          <p:cNvSpPr txBox="1"/>
          <p:nvPr/>
        </p:nvSpPr>
        <p:spPr>
          <a:xfrm>
            <a:off x="3233530" y="1285462"/>
            <a:ext cx="1205948" cy="159025"/>
          </a:xfrm>
          <a:prstGeom prst="rect">
            <a:avLst/>
          </a:prstGeom>
          <a:solidFill>
            <a:schemeClr val="tx1"/>
          </a:solidFill>
        </p:spPr>
        <p:txBody>
          <a:bodyPr wrap="square" rtlCol="0">
            <a:spAutoFit/>
          </a:bodyPr>
          <a:lstStyle/>
          <a:p>
            <a:endParaRPr lang="en-ZA" sz="1200" dirty="0">
              <a:solidFill>
                <a:schemeClr val="bg1"/>
              </a:solidFill>
            </a:endParaRPr>
          </a:p>
        </p:txBody>
      </p:sp>
      <p:sp>
        <p:nvSpPr>
          <p:cNvPr id="4" name="TextBox 3">
            <a:extLst>
              <a:ext uri="{FF2B5EF4-FFF2-40B4-BE49-F238E27FC236}">
                <a16:creationId xmlns:a16="http://schemas.microsoft.com/office/drawing/2014/main" id="{334D33F8-3E90-0C86-0BAC-7126F2804B83}"/>
              </a:ext>
            </a:extLst>
          </p:cNvPr>
          <p:cNvSpPr txBox="1"/>
          <p:nvPr/>
        </p:nvSpPr>
        <p:spPr>
          <a:xfrm>
            <a:off x="4002156" y="2193236"/>
            <a:ext cx="1040295" cy="159025"/>
          </a:xfrm>
          <a:prstGeom prst="rect">
            <a:avLst/>
          </a:prstGeom>
          <a:solidFill>
            <a:schemeClr val="tx1"/>
          </a:solidFill>
        </p:spPr>
        <p:txBody>
          <a:bodyPr wrap="square" rtlCol="0">
            <a:spAutoFit/>
          </a:bodyPr>
          <a:lstStyle/>
          <a:p>
            <a:endParaRPr lang="en-ZA" sz="1200" dirty="0">
              <a:solidFill>
                <a:schemeClr val="bg1"/>
              </a:solidFill>
            </a:endParaRPr>
          </a:p>
        </p:txBody>
      </p:sp>
    </p:spTree>
    <p:extLst>
      <p:ext uri="{BB962C8B-B14F-4D97-AF65-F5344CB8AC3E}">
        <p14:creationId xmlns:p14="http://schemas.microsoft.com/office/powerpoint/2010/main" val="227474205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0653EAC-ED7F-5165-03DC-1DACA2C835BF}"/>
              </a:ext>
            </a:extLst>
          </p:cNvPr>
          <p:cNvPicPr>
            <a:picLocks noChangeAspect="1"/>
          </p:cNvPicPr>
          <p:nvPr/>
        </p:nvPicPr>
        <p:blipFill>
          <a:blip r:embed="rId2"/>
          <a:stretch>
            <a:fillRect/>
          </a:stretch>
        </p:blipFill>
        <p:spPr>
          <a:xfrm>
            <a:off x="6096000" y="284018"/>
            <a:ext cx="5939062" cy="6192982"/>
          </a:xfrm>
          <a:prstGeom prst="rect">
            <a:avLst/>
          </a:prstGeom>
        </p:spPr>
      </p:pic>
      <p:pic>
        <p:nvPicPr>
          <p:cNvPr id="9" name="Picture 8">
            <a:extLst>
              <a:ext uri="{FF2B5EF4-FFF2-40B4-BE49-F238E27FC236}">
                <a16:creationId xmlns:a16="http://schemas.microsoft.com/office/drawing/2014/main" id="{66E8C48E-4E1F-5D9F-627C-5EC8E90AFC21}"/>
              </a:ext>
            </a:extLst>
          </p:cNvPr>
          <p:cNvPicPr>
            <a:picLocks noChangeAspect="1"/>
          </p:cNvPicPr>
          <p:nvPr/>
        </p:nvPicPr>
        <p:blipFill>
          <a:blip r:embed="rId3"/>
          <a:stretch>
            <a:fillRect/>
          </a:stretch>
        </p:blipFill>
        <p:spPr>
          <a:xfrm>
            <a:off x="156938" y="284018"/>
            <a:ext cx="5624946" cy="6289964"/>
          </a:xfrm>
          <a:prstGeom prst="rect">
            <a:avLst/>
          </a:prstGeom>
        </p:spPr>
      </p:pic>
      <p:sp>
        <p:nvSpPr>
          <p:cNvPr id="2" name="TextBox 1">
            <a:extLst>
              <a:ext uri="{FF2B5EF4-FFF2-40B4-BE49-F238E27FC236}">
                <a16:creationId xmlns:a16="http://schemas.microsoft.com/office/drawing/2014/main" id="{67D48736-DF2B-EA3A-AD62-F8E9F4106A1A}"/>
              </a:ext>
            </a:extLst>
          </p:cNvPr>
          <p:cNvSpPr txBox="1"/>
          <p:nvPr/>
        </p:nvSpPr>
        <p:spPr>
          <a:xfrm>
            <a:off x="1528555" y="2438400"/>
            <a:ext cx="900320" cy="101462"/>
          </a:xfrm>
          <a:prstGeom prst="rect">
            <a:avLst/>
          </a:prstGeom>
          <a:solidFill>
            <a:schemeClr val="tx1"/>
          </a:solidFill>
        </p:spPr>
        <p:txBody>
          <a:bodyPr wrap="square" rtlCol="0">
            <a:spAutoFit/>
          </a:bodyPr>
          <a:lstStyle/>
          <a:p>
            <a:endParaRPr lang="en-ZA" sz="1200" dirty="0">
              <a:solidFill>
                <a:schemeClr val="bg1"/>
              </a:solidFill>
            </a:endParaRPr>
          </a:p>
        </p:txBody>
      </p:sp>
      <p:sp>
        <p:nvSpPr>
          <p:cNvPr id="3" name="TextBox 2">
            <a:extLst>
              <a:ext uri="{FF2B5EF4-FFF2-40B4-BE49-F238E27FC236}">
                <a16:creationId xmlns:a16="http://schemas.microsoft.com/office/drawing/2014/main" id="{DF617854-CECC-A389-9246-D91E9FC5D95E}"/>
              </a:ext>
            </a:extLst>
          </p:cNvPr>
          <p:cNvSpPr txBox="1"/>
          <p:nvPr/>
        </p:nvSpPr>
        <p:spPr>
          <a:xfrm>
            <a:off x="1528555" y="2628900"/>
            <a:ext cx="900320" cy="101462"/>
          </a:xfrm>
          <a:prstGeom prst="rect">
            <a:avLst/>
          </a:prstGeom>
          <a:solidFill>
            <a:schemeClr val="tx1"/>
          </a:solidFill>
        </p:spPr>
        <p:txBody>
          <a:bodyPr wrap="square" rtlCol="0">
            <a:spAutoFit/>
          </a:bodyPr>
          <a:lstStyle/>
          <a:p>
            <a:endParaRPr lang="en-ZA" sz="1200" dirty="0">
              <a:solidFill>
                <a:schemeClr val="bg1"/>
              </a:solidFill>
            </a:endParaRPr>
          </a:p>
        </p:txBody>
      </p:sp>
      <p:sp>
        <p:nvSpPr>
          <p:cNvPr id="4" name="TextBox 3">
            <a:extLst>
              <a:ext uri="{FF2B5EF4-FFF2-40B4-BE49-F238E27FC236}">
                <a16:creationId xmlns:a16="http://schemas.microsoft.com/office/drawing/2014/main" id="{F881D0BC-F403-6082-A539-12B867A03DFD}"/>
              </a:ext>
            </a:extLst>
          </p:cNvPr>
          <p:cNvSpPr txBox="1"/>
          <p:nvPr/>
        </p:nvSpPr>
        <p:spPr>
          <a:xfrm>
            <a:off x="7595980" y="2387669"/>
            <a:ext cx="900320" cy="101462"/>
          </a:xfrm>
          <a:prstGeom prst="rect">
            <a:avLst/>
          </a:prstGeom>
          <a:solidFill>
            <a:schemeClr val="tx1"/>
          </a:solidFill>
        </p:spPr>
        <p:txBody>
          <a:bodyPr wrap="square" rtlCol="0">
            <a:spAutoFit/>
          </a:bodyPr>
          <a:lstStyle/>
          <a:p>
            <a:endParaRPr lang="en-ZA" sz="1200" dirty="0">
              <a:solidFill>
                <a:schemeClr val="bg1"/>
              </a:solidFill>
            </a:endParaRPr>
          </a:p>
        </p:txBody>
      </p:sp>
      <p:sp>
        <p:nvSpPr>
          <p:cNvPr id="6" name="TextBox 5">
            <a:extLst>
              <a:ext uri="{FF2B5EF4-FFF2-40B4-BE49-F238E27FC236}">
                <a16:creationId xmlns:a16="http://schemas.microsoft.com/office/drawing/2014/main" id="{6795FB40-671A-76B1-DE05-D8F9D3F1868C}"/>
              </a:ext>
            </a:extLst>
          </p:cNvPr>
          <p:cNvSpPr txBox="1"/>
          <p:nvPr/>
        </p:nvSpPr>
        <p:spPr>
          <a:xfrm>
            <a:off x="7595980" y="2578169"/>
            <a:ext cx="900320" cy="101462"/>
          </a:xfrm>
          <a:prstGeom prst="rect">
            <a:avLst/>
          </a:prstGeom>
          <a:solidFill>
            <a:schemeClr val="tx1"/>
          </a:solidFill>
        </p:spPr>
        <p:txBody>
          <a:bodyPr wrap="square" rtlCol="0">
            <a:spAutoFit/>
          </a:bodyPr>
          <a:lstStyle/>
          <a:p>
            <a:endParaRPr lang="en-ZA" sz="1200" dirty="0">
              <a:solidFill>
                <a:schemeClr val="bg1"/>
              </a:solidFill>
            </a:endParaRPr>
          </a:p>
        </p:txBody>
      </p:sp>
    </p:spTree>
    <p:extLst>
      <p:ext uri="{BB962C8B-B14F-4D97-AF65-F5344CB8AC3E}">
        <p14:creationId xmlns:p14="http://schemas.microsoft.com/office/powerpoint/2010/main" val="228915225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4D6D68-6CE2-EF6E-43D4-D302F32CCA56}"/>
              </a:ext>
            </a:extLst>
          </p:cNvPr>
          <p:cNvPicPr>
            <a:picLocks noChangeAspect="1"/>
          </p:cNvPicPr>
          <p:nvPr/>
        </p:nvPicPr>
        <p:blipFill>
          <a:blip r:embed="rId2"/>
          <a:stretch>
            <a:fillRect/>
          </a:stretch>
        </p:blipFill>
        <p:spPr>
          <a:xfrm>
            <a:off x="190029" y="287430"/>
            <a:ext cx="5905971" cy="6283140"/>
          </a:xfrm>
          <a:prstGeom prst="rect">
            <a:avLst/>
          </a:prstGeom>
        </p:spPr>
      </p:pic>
      <p:pic>
        <p:nvPicPr>
          <p:cNvPr id="5" name="Picture 4">
            <a:extLst>
              <a:ext uri="{FF2B5EF4-FFF2-40B4-BE49-F238E27FC236}">
                <a16:creationId xmlns:a16="http://schemas.microsoft.com/office/drawing/2014/main" id="{86D837A6-E87A-61B7-C7FA-C18EFC1E8C30}"/>
              </a:ext>
            </a:extLst>
          </p:cNvPr>
          <p:cNvPicPr>
            <a:picLocks noChangeAspect="1"/>
          </p:cNvPicPr>
          <p:nvPr/>
        </p:nvPicPr>
        <p:blipFill>
          <a:blip r:embed="rId3"/>
          <a:stretch>
            <a:fillRect/>
          </a:stretch>
        </p:blipFill>
        <p:spPr>
          <a:xfrm>
            <a:off x="6096000" y="287430"/>
            <a:ext cx="5905969" cy="6283140"/>
          </a:xfrm>
          <a:prstGeom prst="rect">
            <a:avLst/>
          </a:prstGeom>
        </p:spPr>
      </p:pic>
      <p:sp>
        <p:nvSpPr>
          <p:cNvPr id="2" name="TextBox 1">
            <a:extLst>
              <a:ext uri="{FF2B5EF4-FFF2-40B4-BE49-F238E27FC236}">
                <a16:creationId xmlns:a16="http://schemas.microsoft.com/office/drawing/2014/main" id="{FB66B237-532A-C392-1D82-8C5F2C90706B}"/>
              </a:ext>
            </a:extLst>
          </p:cNvPr>
          <p:cNvSpPr txBox="1"/>
          <p:nvPr/>
        </p:nvSpPr>
        <p:spPr>
          <a:xfrm>
            <a:off x="1514908" y="1687774"/>
            <a:ext cx="900320" cy="101462"/>
          </a:xfrm>
          <a:prstGeom prst="rect">
            <a:avLst/>
          </a:prstGeom>
          <a:solidFill>
            <a:schemeClr val="tx1"/>
          </a:solidFill>
        </p:spPr>
        <p:txBody>
          <a:bodyPr wrap="square" rtlCol="0">
            <a:spAutoFit/>
          </a:bodyPr>
          <a:lstStyle/>
          <a:p>
            <a:endParaRPr lang="en-ZA" sz="1200" dirty="0">
              <a:solidFill>
                <a:schemeClr val="bg1"/>
              </a:solidFill>
            </a:endParaRPr>
          </a:p>
        </p:txBody>
      </p:sp>
      <p:sp>
        <p:nvSpPr>
          <p:cNvPr id="4" name="TextBox 3">
            <a:extLst>
              <a:ext uri="{FF2B5EF4-FFF2-40B4-BE49-F238E27FC236}">
                <a16:creationId xmlns:a16="http://schemas.microsoft.com/office/drawing/2014/main" id="{1BC37E62-695A-AD81-4BB5-F47F50960E88}"/>
              </a:ext>
            </a:extLst>
          </p:cNvPr>
          <p:cNvSpPr txBox="1"/>
          <p:nvPr/>
        </p:nvSpPr>
        <p:spPr>
          <a:xfrm>
            <a:off x="1514908" y="1878274"/>
            <a:ext cx="900320" cy="101462"/>
          </a:xfrm>
          <a:prstGeom prst="rect">
            <a:avLst/>
          </a:prstGeom>
          <a:solidFill>
            <a:schemeClr val="tx1"/>
          </a:solidFill>
        </p:spPr>
        <p:txBody>
          <a:bodyPr wrap="square" rtlCol="0">
            <a:spAutoFit/>
          </a:bodyPr>
          <a:lstStyle/>
          <a:p>
            <a:endParaRPr lang="en-ZA" sz="1200" dirty="0">
              <a:solidFill>
                <a:schemeClr val="bg1"/>
              </a:solidFill>
            </a:endParaRPr>
          </a:p>
        </p:txBody>
      </p:sp>
      <p:sp>
        <p:nvSpPr>
          <p:cNvPr id="6" name="TextBox 5">
            <a:extLst>
              <a:ext uri="{FF2B5EF4-FFF2-40B4-BE49-F238E27FC236}">
                <a16:creationId xmlns:a16="http://schemas.microsoft.com/office/drawing/2014/main" id="{8D389180-257A-9631-DFA5-4A55CDEDE16F}"/>
              </a:ext>
            </a:extLst>
          </p:cNvPr>
          <p:cNvSpPr txBox="1"/>
          <p:nvPr/>
        </p:nvSpPr>
        <p:spPr>
          <a:xfrm>
            <a:off x="7246967" y="1715070"/>
            <a:ext cx="900320" cy="101462"/>
          </a:xfrm>
          <a:prstGeom prst="rect">
            <a:avLst/>
          </a:prstGeom>
          <a:solidFill>
            <a:schemeClr val="tx1"/>
          </a:solidFill>
        </p:spPr>
        <p:txBody>
          <a:bodyPr wrap="square" rtlCol="0">
            <a:spAutoFit/>
          </a:bodyPr>
          <a:lstStyle/>
          <a:p>
            <a:endParaRPr lang="en-ZA" sz="1200" dirty="0">
              <a:solidFill>
                <a:schemeClr val="bg1"/>
              </a:solidFill>
            </a:endParaRPr>
          </a:p>
        </p:txBody>
      </p:sp>
      <p:sp>
        <p:nvSpPr>
          <p:cNvPr id="7" name="TextBox 6">
            <a:extLst>
              <a:ext uri="{FF2B5EF4-FFF2-40B4-BE49-F238E27FC236}">
                <a16:creationId xmlns:a16="http://schemas.microsoft.com/office/drawing/2014/main" id="{4E3EF8F6-C961-2337-21E9-ACA64446B858}"/>
              </a:ext>
            </a:extLst>
          </p:cNvPr>
          <p:cNvSpPr txBox="1"/>
          <p:nvPr/>
        </p:nvSpPr>
        <p:spPr>
          <a:xfrm>
            <a:off x="7246967" y="1905570"/>
            <a:ext cx="900320" cy="101462"/>
          </a:xfrm>
          <a:prstGeom prst="rect">
            <a:avLst/>
          </a:prstGeom>
          <a:solidFill>
            <a:schemeClr val="tx1"/>
          </a:solidFill>
        </p:spPr>
        <p:txBody>
          <a:bodyPr wrap="square" rtlCol="0">
            <a:spAutoFit/>
          </a:bodyPr>
          <a:lstStyle/>
          <a:p>
            <a:endParaRPr lang="en-ZA" sz="1200" dirty="0">
              <a:solidFill>
                <a:schemeClr val="bg1"/>
              </a:solidFill>
            </a:endParaRPr>
          </a:p>
        </p:txBody>
      </p:sp>
    </p:spTree>
    <p:extLst>
      <p:ext uri="{BB962C8B-B14F-4D97-AF65-F5344CB8AC3E}">
        <p14:creationId xmlns:p14="http://schemas.microsoft.com/office/powerpoint/2010/main" val="359731214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067438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730939C-DE27-4D3B-B70E-4917DAD6E3D5}"/>
              </a:ext>
            </a:extLst>
          </p:cNvPr>
          <p:cNvSpPr txBox="1"/>
          <p:nvPr/>
        </p:nvSpPr>
        <p:spPr>
          <a:xfrm>
            <a:off x="0" y="752926"/>
            <a:ext cx="12192000" cy="646331"/>
          </a:xfrm>
          <a:prstGeom prst="rect">
            <a:avLst/>
          </a:prstGeom>
          <a:solidFill>
            <a:srgbClr val="FF0000"/>
          </a:solidFill>
        </p:spPr>
        <p:style>
          <a:lnRef idx="0">
            <a:schemeClr val="accent5"/>
          </a:lnRef>
          <a:fillRef idx="3">
            <a:schemeClr val="accent5"/>
          </a:fillRef>
          <a:effectRef idx="3">
            <a:schemeClr val="accent5"/>
          </a:effectRef>
          <a:fontRef idx="minor">
            <a:schemeClr val="lt1"/>
          </a:fontRef>
        </p:style>
        <p:txBody>
          <a:bodyPr wrap="square">
            <a:spAutoFit/>
          </a:bodyPr>
          <a:lstStyle/>
          <a:p>
            <a:pPr algn="ctr"/>
            <a:r>
              <a:rPr lang="en-US" sz="3600" b="1" dirty="0">
                <a:solidFill>
                  <a:schemeClr val="bg1"/>
                </a:solidFill>
                <a:latin typeface="CIDFont+F3"/>
              </a:rPr>
              <a:t>W</a:t>
            </a:r>
            <a:r>
              <a:rPr lang="en-ZA" sz="3600" b="1" dirty="0">
                <a:solidFill>
                  <a:schemeClr val="bg1"/>
                </a:solidFill>
                <a:latin typeface="CIDFont+F3"/>
              </a:rPr>
              <a:t>hat is the role of a Credit Administrator?</a:t>
            </a:r>
            <a:endParaRPr lang="en-ZA" sz="3600" b="1" dirty="0">
              <a:solidFill>
                <a:schemeClr val="bg1"/>
              </a:solidFill>
            </a:endParaRPr>
          </a:p>
        </p:txBody>
      </p:sp>
      <p:sp>
        <p:nvSpPr>
          <p:cNvPr id="5" name="TextBox 4">
            <a:extLst>
              <a:ext uri="{FF2B5EF4-FFF2-40B4-BE49-F238E27FC236}">
                <a16:creationId xmlns:a16="http://schemas.microsoft.com/office/drawing/2014/main" id="{3FFC0898-1A16-4EF6-AA8C-F748AE0932F9}"/>
              </a:ext>
            </a:extLst>
          </p:cNvPr>
          <p:cNvSpPr txBox="1"/>
          <p:nvPr/>
        </p:nvSpPr>
        <p:spPr>
          <a:xfrm>
            <a:off x="2040835" y="1985377"/>
            <a:ext cx="7898296" cy="3139321"/>
          </a:xfrm>
          <a:prstGeom prst="rect">
            <a:avLst/>
          </a:prstGeom>
          <a:noFill/>
        </p:spPr>
        <p:txBody>
          <a:bodyPr wrap="square">
            <a:spAutoFit/>
          </a:bodyPr>
          <a:lstStyle/>
          <a:p>
            <a:pPr marL="285750" indent="-285750">
              <a:buFont typeface="Wingdings" panose="05000000000000000000" pitchFamily="2" charset="2"/>
              <a:buChar char="ü"/>
            </a:pPr>
            <a:r>
              <a:rPr lang="en-US" dirty="0"/>
              <a:t>Representing Build It in a </a:t>
            </a:r>
            <a:r>
              <a:rPr lang="en-US" b="1" dirty="0"/>
              <a:t>professional </a:t>
            </a:r>
            <a:r>
              <a:rPr lang="en-US" dirty="0"/>
              <a:t>manner</a:t>
            </a:r>
            <a:br>
              <a:rPr lang="en-US" dirty="0"/>
            </a:br>
            <a:endParaRPr lang="en-US" dirty="0"/>
          </a:p>
          <a:p>
            <a:pPr marL="285750" indent="-285750">
              <a:buFont typeface="Wingdings" panose="05000000000000000000" pitchFamily="2" charset="2"/>
              <a:buChar char="ü"/>
            </a:pPr>
            <a:r>
              <a:rPr lang="en-US" b="1" dirty="0"/>
              <a:t>Managing</a:t>
            </a:r>
            <a:r>
              <a:rPr lang="en-US" dirty="0"/>
              <a:t> the Credit Kiosk</a:t>
            </a:r>
            <a:br>
              <a:rPr lang="en-US" dirty="0"/>
            </a:br>
            <a:endParaRPr lang="en-US" dirty="0"/>
          </a:p>
          <a:p>
            <a:pPr marL="285750" indent="-285750">
              <a:buFont typeface="Wingdings" panose="05000000000000000000" pitchFamily="2" charset="2"/>
              <a:buChar char="ü"/>
            </a:pPr>
            <a:r>
              <a:rPr lang="en-US" b="1" dirty="0"/>
              <a:t>Promoting and marketing </a:t>
            </a:r>
            <a:r>
              <a:rPr lang="en-US" dirty="0"/>
              <a:t>the Build It finance division outside the store</a:t>
            </a:r>
            <a:br>
              <a:rPr lang="en-US" dirty="0"/>
            </a:br>
            <a:endParaRPr lang="en-US" dirty="0"/>
          </a:p>
          <a:p>
            <a:pPr marL="285750" indent="-285750">
              <a:buFont typeface="Wingdings" panose="05000000000000000000" pitchFamily="2" charset="2"/>
              <a:buChar char="ü"/>
            </a:pPr>
            <a:r>
              <a:rPr lang="en-US" b="1" dirty="0"/>
              <a:t>Processing</a:t>
            </a:r>
            <a:r>
              <a:rPr lang="en-US" dirty="0"/>
              <a:t> all credit applications</a:t>
            </a:r>
            <a:br>
              <a:rPr lang="en-US" dirty="0"/>
            </a:br>
            <a:endParaRPr lang="en-US" dirty="0"/>
          </a:p>
          <a:p>
            <a:pPr marL="285750" indent="-285750">
              <a:buFont typeface="Wingdings" panose="05000000000000000000" pitchFamily="2" charset="2"/>
              <a:buChar char="ü"/>
            </a:pPr>
            <a:r>
              <a:rPr lang="en-US" b="1" dirty="0"/>
              <a:t>Liaising</a:t>
            </a:r>
            <a:r>
              <a:rPr lang="en-US" dirty="0"/>
              <a:t> with the Credit clients, the hardware store staff and the lenders</a:t>
            </a:r>
            <a:br>
              <a:rPr lang="en-US" dirty="0"/>
            </a:br>
            <a:endParaRPr lang="en-US" dirty="0"/>
          </a:p>
          <a:p>
            <a:pPr marL="285750" indent="-285750">
              <a:buFont typeface="Wingdings" panose="05000000000000000000" pitchFamily="2" charset="2"/>
              <a:buChar char="ü"/>
            </a:pPr>
            <a:r>
              <a:rPr lang="en-US" dirty="0"/>
              <a:t>Handling all other </a:t>
            </a:r>
            <a:r>
              <a:rPr lang="en-US" b="1" dirty="0"/>
              <a:t>administrative tasks </a:t>
            </a:r>
            <a:r>
              <a:rPr lang="en-US" dirty="0"/>
              <a:t>necessary to service the Credit clients</a:t>
            </a:r>
            <a:endParaRPr lang="en-ZA" dirty="0"/>
          </a:p>
        </p:txBody>
      </p:sp>
    </p:spTree>
    <p:extLst>
      <p:ext uri="{BB962C8B-B14F-4D97-AF65-F5344CB8AC3E}">
        <p14:creationId xmlns:p14="http://schemas.microsoft.com/office/powerpoint/2010/main" val="309664736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9D6D79E-C553-4406-820B-F7BB8693345B}"/>
              </a:ext>
            </a:extLst>
          </p:cNvPr>
          <p:cNvSpPr>
            <a:spLocks noGrp="1"/>
          </p:cNvSpPr>
          <p:nvPr>
            <p:ph type="body" sz="half" idx="4294967295"/>
          </p:nvPr>
        </p:nvSpPr>
        <p:spPr>
          <a:xfrm>
            <a:off x="669925" y="2496308"/>
            <a:ext cx="6221205" cy="3525079"/>
          </a:xfrm>
        </p:spPr>
        <p:txBody>
          <a:bodyPr>
            <a:noAutofit/>
          </a:bodyPr>
          <a:lstStyle/>
          <a:p>
            <a:pPr marL="285750" indent="-285750" algn="l">
              <a:buFont typeface="Wingdings" panose="05000000000000000000" pitchFamily="2" charset="2"/>
              <a:buChar char="ü"/>
            </a:pPr>
            <a:r>
              <a:rPr lang="en-US" sz="2000" dirty="0"/>
              <a:t>This means you’re responsible for </a:t>
            </a:r>
            <a:r>
              <a:rPr lang="en-US" sz="2000" b="1" dirty="0"/>
              <a:t>maintaining the kiosk</a:t>
            </a:r>
            <a:r>
              <a:rPr lang="en-US" sz="2000" dirty="0"/>
              <a:t>, it’s </a:t>
            </a:r>
            <a:r>
              <a:rPr lang="en-US" sz="2000" b="1" dirty="0"/>
              <a:t>cleanliness</a:t>
            </a:r>
            <a:r>
              <a:rPr lang="en-US" sz="2000" dirty="0"/>
              <a:t>, not leaving client documentation unattended or lying around.</a:t>
            </a:r>
            <a:br>
              <a:rPr lang="en-US" sz="2000" dirty="0"/>
            </a:br>
            <a:endParaRPr lang="en-US" sz="2000" dirty="0"/>
          </a:p>
          <a:p>
            <a:pPr marL="285750" indent="-285750" algn="l">
              <a:buFont typeface="Wingdings" panose="05000000000000000000" pitchFamily="2" charset="2"/>
              <a:buChar char="ü"/>
            </a:pPr>
            <a:r>
              <a:rPr lang="en-US" sz="2000" dirty="0"/>
              <a:t>Always </a:t>
            </a:r>
            <a:r>
              <a:rPr lang="en-US" sz="2000" b="1" dirty="0"/>
              <a:t>keeping the lights on</a:t>
            </a:r>
            <a:r>
              <a:rPr lang="en-US" sz="2000" dirty="0"/>
              <a:t>.</a:t>
            </a:r>
            <a:br>
              <a:rPr lang="en-US" sz="2000" b="1" dirty="0"/>
            </a:br>
            <a:endParaRPr lang="en-US" sz="2000" b="1" dirty="0"/>
          </a:p>
          <a:p>
            <a:pPr marL="285750" indent="-285750" algn="l">
              <a:buFont typeface="Wingdings" panose="05000000000000000000" pitchFamily="2" charset="2"/>
              <a:buChar char="ü"/>
            </a:pPr>
            <a:r>
              <a:rPr lang="en-US" sz="2000" dirty="0"/>
              <a:t>Everything </a:t>
            </a:r>
            <a:r>
              <a:rPr lang="en-US" sz="2000" b="1" dirty="0"/>
              <a:t>kept where it’s supposed to be </a:t>
            </a:r>
            <a:r>
              <a:rPr lang="en-US" sz="2000" dirty="0"/>
              <a:t>, and every time you are leaving your desk , ensure everything is </a:t>
            </a:r>
            <a:r>
              <a:rPr lang="en-US" sz="2000" b="1" dirty="0"/>
              <a:t>locked away </a:t>
            </a:r>
            <a:r>
              <a:rPr lang="en-US" sz="2000" dirty="0"/>
              <a:t>and nothing is lying around.</a:t>
            </a:r>
            <a:br>
              <a:rPr lang="en-US" sz="2000" dirty="0"/>
            </a:br>
            <a:endParaRPr lang="en-US" sz="2000" dirty="0"/>
          </a:p>
          <a:p>
            <a:pPr marL="285750" indent="-285750" algn="l">
              <a:buFont typeface="Wingdings" panose="05000000000000000000" pitchFamily="2" charset="2"/>
              <a:buChar char="ü"/>
            </a:pPr>
            <a:r>
              <a:rPr lang="en-ZA" sz="2000" b="1" dirty="0"/>
              <a:t>No one else has access </a:t>
            </a:r>
            <a:r>
              <a:rPr lang="en-ZA" sz="2000" dirty="0"/>
              <a:t>in your kiosk except for you.</a:t>
            </a:r>
          </a:p>
        </p:txBody>
      </p:sp>
      <p:pic>
        <p:nvPicPr>
          <p:cNvPr id="5" name="Picture 4">
            <a:extLst>
              <a:ext uri="{FF2B5EF4-FFF2-40B4-BE49-F238E27FC236}">
                <a16:creationId xmlns:a16="http://schemas.microsoft.com/office/drawing/2014/main" id="{073ABF9E-2B92-5E17-AB18-231B9B034020}"/>
              </a:ext>
            </a:extLst>
          </p:cNvPr>
          <p:cNvPicPr>
            <a:picLocks noChangeAspect="1"/>
          </p:cNvPicPr>
          <p:nvPr/>
        </p:nvPicPr>
        <p:blipFill>
          <a:blip r:embed="rId2"/>
          <a:stretch>
            <a:fillRect/>
          </a:stretch>
        </p:blipFill>
        <p:spPr>
          <a:xfrm>
            <a:off x="7125559" y="2171631"/>
            <a:ext cx="4774893" cy="3849757"/>
          </a:xfrm>
          <a:prstGeom prst="rect">
            <a:avLst/>
          </a:prstGeom>
        </p:spPr>
      </p:pic>
      <p:sp>
        <p:nvSpPr>
          <p:cNvPr id="7" name="TextBox 6">
            <a:extLst>
              <a:ext uri="{FF2B5EF4-FFF2-40B4-BE49-F238E27FC236}">
                <a16:creationId xmlns:a16="http://schemas.microsoft.com/office/drawing/2014/main" id="{BE896393-3C0F-A547-D2E1-859B17DB6E2E}"/>
              </a:ext>
            </a:extLst>
          </p:cNvPr>
          <p:cNvSpPr txBox="1"/>
          <p:nvPr/>
        </p:nvSpPr>
        <p:spPr>
          <a:xfrm>
            <a:off x="0" y="752926"/>
            <a:ext cx="12192000" cy="646331"/>
          </a:xfrm>
          <a:prstGeom prst="rect">
            <a:avLst/>
          </a:prstGeom>
          <a:solidFill>
            <a:srgbClr val="FF0000"/>
          </a:solidFill>
        </p:spPr>
        <p:style>
          <a:lnRef idx="0">
            <a:schemeClr val="accent5"/>
          </a:lnRef>
          <a:fillRef idx="3">
            <a:schemeClr val="accent5"/>
          </a:fillRef>
          <a:effectRef idx="3">
            <a:schemeClr val="accent5"/>
          </a:effectRef>
          <a:fontRef idx="minor">
            <a:schemeClr val="lt1"/>
          </a:fontRef>
        </p:style>
        <p:txBody>
          <a:bodyPr wrap="square">
            <a:spAutoFit/>
          </a:bodyPr>
          <a:lstStyle/>
          <a:p>
            <a:pPr algn="ctr"/>
            <a:r>
              <a:rPr lang="en-US" sz="3600" b="1" dirty="0">
                <a:solidFill>
                  <a:schemeClr val="bg1"/>
                </a:solidFill>
                <a:latin typeface="CIDFont+F3"/>
              </a:rPr>
              <a:t>W</a:t>
            </a:r>
            <a:r>
              <a:rPr lang="en-ZA" sz="3600" b="1" dirty="0">
                <a:solidFill>
                  <a:schemeClr val="bg1"/>
                </a:solidFill>
                <a:latin typeface="CIDFont+F3"/>
              </a:rPr>
              <a:t>hat does managing the Credit kiosk mean?</a:t>
            </a:r>
            <a:endParaRPr lang="en-ZA" sz="3600" b="1" dirty="0">
              <a:solidFill>
                <a:schemeClr val="bg1"/>
              </a:solidFill>
            </a:endParaRPr>
          </a:p>
        </p:txBody>
      </p:sp>
    </p:spTree>
    <p:extLst>
      <p:ext uri="{BB962C8B-B14F-4D97-AF65-F5344CB8AC3E}">
        <p14:creationId xmlns:p14="http://schemas.microsoft.com/office/powerpoint/2010/main" val="78607223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36B6164-4F8C-41C7-8525-29BAA51743D7}"/>
              </a:ext>
            </a:extLst>
          </p:cNvPr>
          <p:cNvSpPr>
            <a:spLocks noGrp="1"/>
          </p:cNvSpPr>
          <p:nvPr>
            <p:ph type="body" sz="half" idx="4294967295"/>
          </p:nvPr>
        </p:nvSpPr>
        <p:spPr>
          <a:xfrm>
            <a:off x="5358022" y="1659939"/>
            <a:ext cx="5803900" cy="4770576"/>
          </a:xfrm>
        </p:spPr>
        <p:txBody>
          <a:bodyPr>
            <a:noAutofit/>
          </a:bodyPr>
          <a:lstStyle/>
          <a:p>
            <a:pPr marL="285750" indent="-285750" algn="l">
              <a:buFont typeface="Wingdings" panose="05000000000000000000" pitchFamily="2" charset="2"/>
              <a:buChar char="ü"/>
            </a:pPr>
            <a:r>
              <a:rPr lang="en-US" sz="1800" dirty="0"/>
              <a:t>This means now that you’re part of the Build It team who should </a:t>
            </a:r>
            <a:r>
              <a:rPr lang="en-US" sz="1800" b="1" dirty="0"/>
              <a:t>communicate </a:t>
            </a:r>
            <a:r>
              <a:rPr lang="en-US" sz="1800" dirty="0"/>
              <a:t>effectively , </a:t>
            </a:r>
            <a:r>
              <a:rPr lang="en-US" sz="1800" b="1" dirty="0"/>
              <a:t>ethical</a:t>
            </a:r>
            <a:r>
              <a:rPr lang="en-US" sz="1800" dirty="0"/>
              <a:t>, be </a:t>
            </a:r>
            <a:r>
              <a:rPr lang="en-US" sz="1800" b="1" dirty="0"/>
              <a:t>productive </a:t>
            </a:r>
            <a:r>
              <a:rPr lang="en-US" sz="1800" dirty="0"/>
              <a:t>(focus on your job responsibilities) which in turn means avoiding browsing on your personal phone.</a:t>
            </a:r>
            <a:br>
              <a:rPr lang="en-US" sz="1800" dirty="0"/>
            </a:br>
            <a:endParaRPr lang="en-US" sz="1800" dirty="0"/>
          </a:p>
          <a:p>
            <a:pPr marL="285750" indent="-285750" algn="l">
              <a:buFont typeface="Wingdings" panose="05000000000000000000" pitchFamily="2" charset="2"/>
              <a:buChar char="ü"/>
            </a:pPr>
            <a:r>
              <a:rPr lang="en-ZA" sz="1800" dirty="0"/>
              <a:t>Develop a </a:t>
            </a:r>
            <a:r>
              <a:rPr lang="en-ZA" sz="1800" b="1" dirty="0"/>
              <a:t>professional image </a:t>
            </a:r>
            <a:r>
              <a:rPr lang="en-ZA" sz="1800" dirty="0"/>
              <a:t>this means </a:t>
            </a:r>
            <a:r>
              <a:rPr lang="en-ZA" sz="1800" b="1" dirty="0"/>
              <a:t>dressing appropriately</a:t>
            </a:r>
            <a:r>
              <a:rPr lang="en-ZA" sz="1800" dirty="0"/>
              <a:t> (in a company uniform allocated to you).</a:t>
            </a:r>
            <a:br>
              <a:rPr lang="en-ZA" sz="1800" dirty="0"/>
            </a:br>
            <a:endParaRPr lang="en-ZA" sz="1800" dirty="0"/>
          </a:p>
          <a:p>
            <a:pPr marL="285750" indent="-285750" algn="l">
              <a:buFont typeface="Wingdings" panose="05000000000000000000" pitchFamily="2" charset="2"/>
              <a:buChar char="ü"/>
            </a:pPr>
            <a:r>
              <a:rPr lang="en-ZA" sz="1800" dirty="0"/>
              <a:t>Develop </a:t>
            </a:r>
            <a:r>
              <a:rPr lang="en-ZA" sz="1800" b="1" dirty="0"/>
              <a:t>self-awareness </a:t>
            </a:r>
            <a:r>
              <a:rPr lang="en-ZA" sz="1800" dirty="0"/>
              <a:t>- learn to </a:t>
            </a:r>
            <a:r>
              <a:rPr lang="en-ZA" sz="1800" b="1" dirty="0"/>
              <a:t>manage your emotions </a:t>
            </a:r>
            <a:r>
              <a:rPr lang="en-ZA" sz="1800" dirty="0"/>
              <a:t>as this is your working environment and therefore requires for you to be positive and have a good attitude for people around you.</a:t>
            </a:r>
            <a:br>
              <a:rPr lang="en-ZA" sz="1800" dirty="0"/>
            </a:br>
            <a:endParaRPr lang="en-ZA" sz="1800" dirty="0"/>
          </a:p>
          <a:p>
            <a:pPr marL="285750" indent="-285750" algn="l">
              <a:buFont typeface="Wingdings" panose="05000000000000000000" pitchFamily="2" charset="2"/>
              <a:buChar char="ü"/>
            </a:pPr>
            <a:r>
              <a:rPr lang="en-ZA" sz="1800" b="1" dirty="0"/>
              <a:t>Build relationships</a:t>
            </a:r>
            <a:r>
              <a:rPr lang="en-ZA" sz="1800" dirty="0"/>
              <a:t> – Network with colleagues , customers  to build professional, cordial relationships.</a:t>
            </a:r>
          </a:p>
        </p:txBody>
      </p:sp>
      <p:sp>
        <p:nvSpPr>
          <p:cNvPr id="8" name="TextBox 7">
            <a:extLst>
              <a:ext uri="{FF2B5EF4-FFF2-40B4-BE49-F238E27FC236}">
                <a16:creationId xmlns:a16="http://schemas.microsoft.com/office/drawing/2014/main" id="{B79CD925-5FCF-73DE-2223-065B34B04450}"/>
              </a:ext>
            </a:extLst>
          </p:cNvPr>
          <p:cNvSpPr txBox="1"/>
          <p:nvPr/>
        </p:nvSpPr>
        <p:spPr>
          <a:xfrm>
            <a:off x="0" y="752926"/>
            <a:ext cx="12192000" cy="584775"/>
          </a:xfrm>
          <a:prstGeom prst="rect">
            <a:avLst/>
          </a:prstGeom>
          <a:solidFill>
            <a:srgbClr val="FF0000"/>
          </a:solidFill>
        </p:spPr>
        <p:style>
          <a:lnRef idx="0">
            <a:schemeClr val="accent5"/>
          </a:lnRef>
          <a:fillRef idx="3">
            <a:schemeClr val="accent5"/>
          </a:fillRef>
          <a:effectRef idx="3">
            <a:schemeClr val="accent5"/>
          </a:effectRef>
          <a:fontRef idx="minor">
            <a:schemeClr val="lt1"/>
          </a:fontRef>
        </p:style>
        <p:txBody>
          <a:bodyPr wrap="square">
            <a:spAutoFit/>
          </a:bodyPr>
          <a:lstStyle/>
          <a:p>
            <a:pPr algn="ctr"/>
            <a:r>
              <a:rPr lang="en-US" sz="3200" b="1" dirty="0">
                <a:solidFill>
                  <a:schemeClr val="bg1"/>
                </a:solidFill>
                <a:latin typeface="CIDFont+F3"/>
              </a:rPr>
              <a:t>W</a:t>
            </a:r>
            <a:r>
              <a:rPr lang="en-ZA" sz="3200" b="1" dirty="0">
                <a:solidFill>
                  <a:schemeClr val="bg1"/>
                </a:solidFill>
                <a:latin typeface="CIDFont+F3"/>
              </a:rPr>
              <a:t>hat does it meant to represent BUILD IT in a professional manner?</a:t>
            </a:r>
            <a:endParaRPr lang="en-ZA" sz="3200" b="1" dirty="0">
              <a:solidFill>
                <a:schemeClr val="bg1"/>
              </a:solidFill>
            </a:endParaRPr>
          </a:p>
        </p:txBody>
      </p:sp>
      <p:pic>
        <p:nvPicPr>
          <p:cNvPr id="10" name="Picture 9">
            <a:extLst>
              <a:ext uri="{FF2B5EF4-FFF2-40B4-BE49-F238E27FC236}">
                <a16:creationId xmlns:a16="http://schemas.microsoft.com/office/drawing/2014/main" id="{13F9A285-66DF-95F2-B543-519115531960}"/>
              </a:ext>
            </a:extLst>
          </p:cNvPr>
          <p:cNvPicPr>
            <a:picLocks noChangeAspect="1"/>
          </p:cNvPicPr>
          <p:nvPr/>
        </p:nvPicPr>
        <p:blipFill>
          <a:blip r:embed="rId2"/>
          <a:stretch>
            <a:fillRect/>
          </a:stretch>
        </p:blipFill>
        <p:spPr>
          <a:xfrm>
            <a:off x="245714" y="1537253"/>
            <a:ext cx="3901109" cy="5201478"/>
          </a:xfrm>
          <a:prstGeom prst="rect">
            <a:avLst/>
          </a:prstGeom>
        </p:spPr>
      </p:pic>
    </p:spTree>
    <p:extLst>
      <p:ext uri="{BB962C8B-B14F-4D97-AF65-F5344CB8AC3E}">
        <p14:creationId xmlns:p14="http://schemas.microsoft.com/office/powerpoint/2010/main" val="75114457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24D9181-49A8-4796-8E6F-C54D574DBC51}"/>
              </a:ext>
            </a:extLst>
          </p:cNvPr>
          <p:cNvSpPr>
            <a:spLocks noGrp="1"/>
          </p:cNvSpPr>
          <p:nvPr>
            <p:ph type="body" sz="half" idx="4294967295"/>
          </p:nvPr>
        </p:nvSpPr>
        <p:spPr>
          <a:xfrm>
            <a:off x="636105" y="2941983"/>
            <a:ext cx="4373563" cy="2305879"/>
          </a:xfrm>
        </p:spPr>
        <p:txBody>
          <a:bodyPr>
            <a:normAutofit/>
          </a:bodyPr>
          <a:lstStyle/>
          <a:p>
            <a:pPr marL="285750" indent="-285750">
              <a:buFont typeface="Wingdings" panose="05000000000000000000" pitchFamily="2" charset="2"/>
              <a:buChar char="ü"/>
            </a:pPr>
            <a:r>
              <a:rPr lang="en-US" sz="1800" dirty="0">
                <a:solidFill>
                  <a:schemeClr val="tx1"/>
                </a:solidFill>
              </a:rPr>
              <a:t>When there’s no one being assisted at the Kiosk, take time and </a:t>
            </a:r>
            <a:r>
              <a:rPr lang="en-US" sz="1800" b="1" dirty="0">
                <a:solidFill>
                  <a:schemeClr val="tx1"/>
                </a:solidFill>
              </a:rPr>
              <a:t>market the product inside the store and around the store area</a:t>
            </a:r>
            <a:r>
              <a:rPr lang="en-US" sz="1800" dirty="0">
                <a:solidFill>
                  <a:schemeClr val="tx1"/>
                </a:solidFill>
              </a:rPr>
              <a:t>.</a:t>
            </a:r>
            <a:br>
              <a:rPr lang="en-US" sz="1800" dirty="0">
                <a:solidFill>
                  <a:schemeClr val="tx1"/>
                </a:solidFill>
              </a:rPr>
            </a:br>
            <a:endParaRPr lang="en-US" sz="1800" dirty="0">
              <a:solidFill>
                <a:schemeClr val="tx1"/>
              </a:solidFill>
            </a:endParaRPr>
          </a:p>
          <a:p>
            <a:pPr marL="285750" indent="-285750">
              <a:buFont typeface="Wingdings" panose="05000000000000000000" pitchFamily="2" charset="2"/>
              <a:buChar char="ü"/>
            </a:pPr>
            <a:r>
              <a:rPr lang="en-US" sz="1800" dirty="0">
                <a:solidFill>
                  <a:schemeClr val="tx1"/>
                </a:solidFill>
              </a:rPr>
              <a:t>Go in detail when </a:t>
            </a:r>
            <a:r>
              <a:rPr lang="en-US" sz="1800" b="1" dirty="0">
                <a:solidFill>
                  <a:schemeClr val="tx1"/>
                </a:solidFill>
              </a:rPr>
              <a:t>explaining the product</a:t>
            </a:r>
            <a:r>
              <a:rPr lang="en-US" sz="1800" dirty="0">
                <a:solidFill>
                  <a:schemeClr val="tx1"/>
                </a:solidFill>
              </a:rPr>
              <a:t>, and ensure to ask the right questions to the customers.</a:t>
            </a:r>
            <a:endParaRPr lang="en-ZA" sz="1800" dirty="0">
              <a:solidFill>
                <a:schemeClr val="tx1"/>
              </a:solidFill>
            </a:endParaRPr>
          </a:p>
        </p:txBody>
      </p:sp>
      <p:sp>
        <p:nvSpPr>
          <p:cNvPr id="3" name="TextBox 2">
            <a:extLst>
              <a:ext uri="{FF2B5EF4-FFF2-40B4-BE49-F238E27FC236}">
                <a16:creationId xmlns:a16="http://schemas.microsoft.com/office/drawing/2014/main" id="{12304342-F67E-62AE-DC50-5C9DD6CF5C32}"/>
              </a:ext>
            </a:extLst>
          </p:cNvPr>
          <p:cNvSpPr txBox="1"/>
          <p:nvPr/>
        </p:nvSpPr>
        <p:spPr>
          <a:xfrm>
            <a:off x="0" y="752926"/>
            <a:ext cx="12192000" cy="1077218"/>
          </a:xfrm>
          <a:prstGeom prst="rect">
            <a:avLst/>
          </a:prstGeom>
          <a:solidFill>
            <a:srgbClr val="FF0000"/>
          </a:solidFill>
        </p:spPr>
        <p:style>
          <a:lnRef idx="0">
            <a:schemeClr val="accent5"/>
          </a:lnRef>
          <a:fillRef idx="3">
            <a:schemeClr val="accent5"/>
          </a:fillRef>
          <a:effectRef idx="3">
            <a:schemeClr val="accent5"/>
          </a:effectRef>
          <a:fontRef idx="minor">
            <a:schemeClr val="lt1"/>
          </a:fontRef>
        </p:style>
        <p:txBody>
          <a:bodyPr wrap="square">
            <a:spAutoFit/>
          </a:bodyPr>
          <a:lstStyle/>
          <a:p>
            <a:pPr algn="ctr"/>
            <a:r>
              <a:rPr lang="en-ZA" sz="3200" b="1" dirty="0">
                <a:solidFill>
                  <a:schemeClr val="bg1"/>
                </a:solidFill>
                <a:latin typeface="CIDFont+F3"/>
              </a:rPr>
              <a:t>Promoting and marketing the BUILD IT Finance division inside and outside the store</a:t>
            </a:r>
            <a:endParaRPr lang="en-ZA" sz="3200" b="1" dirty="0">
              <a:solidFill>
                <a:schemeClr val="bg1"/>
              </a:solidFill>
            </a:endParaRPr>
          </a:p>
        </p:txBody>
      </p:sp>
      <p:pic>
        <p:nvPicPr>
          <p:cNvPr id="9" name="Picture 8">
            <a:extLst>
              <a:ext uri="{FF2B5EF4-FFF2-40B4-BE49-F238E27FC236}">
                <a16:creationId xmlns:a16="http://schemas.microsoft.com/office/drawing/2014/main" id="{1448144E-C940-8BBC-EA7E-D593E3FB8210}"/>
              </a:ext>
            </a:extLst>
          </p:cNvPr>
          <p:cNvPicPr>
            <a:picLocks noChangeAspect="1"/>
          </p:cNvPicPr>
          <p:nvPr/>
        </p:nvPicPr>
        <p:blipFill>
          <a:blip r:embed="rId2"/>
          <a:stretch>
            <a:fillRect/>
          </a:stretch>
        </p:blipFill>
        <p:spPr>
          <a:xfrm>
            <a:off x="9468057" y="2067340"/>
            <a:ext cx="2493479" cy="4432852"/>
          </a:xfrm>
          <a:prstGeom prst="rect">
            <a:avLst/>
          </a:prstGeom>
        </p:spPr>
      </p:pic>
      <p:pic>
        <p:nvPicPr>
          <p:cNvPr id="13" name="Picture 12">
            <a:extLst>
              <a:ext uri="{FF2B5EF4-FFF2-40B4-BE49-F238E27FC236}">
                <a16:creationId xmlns:a16="http://schemas.microsoft.com/office/drawing/2014/main" id="{F6E0EA20-E800-CC83-9B7C-F97D789202DC}"/>
              </a:ext>
            </a:extLst>
          </p:cNvPr>
          <p:cNvPicPr>
            <a:picLocks noChangeAspect="1"/>
          </p:cNvPicPr>
          <p:nvPr/>
        </p:nvPicPr>
        <p:blipFill>
          <a:blip r:embed="rId3"/>
          <a:stretch>
            <a:fillRect/>
          </a:stretch>
        </p:blipFill>
        <p:spPr>
          <a:xfrm>
            <a:off x="7182334" y="2067340"/>
            <a:ext cx="1997554" cy="4432853"/>
          </a:xfrm>
          <a:prstGeom prst="rect">
            <a:avLst/>
          </a:prstGeom>
        </p:spPr>
      </p:pic>
    </p:spTree>
    <p:extLst>
      <p:ext uri="{BB962C8B-B14F-4D97-AF65-F5344CB8AC3E}">
        <p14:creationId xmlns:p14="http://schemas.microsoft.com/office/powerpoint/2010/main" val="256546753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5A157E3-EA30-4651-9C1D-2F4112D36EB1}"/>
              </a:ext>
            </a:extLst>
          </p:cNvPr>
          <p:cNvSpPr>
            <a:spLocks noGrp="1"/>
          </p:cNvSpPr>
          <p:nvPr>
            <p:ph type="body" sz="half" idx="4294967295"/>
          </p:nvPr>
        </p:nvSpPr>
        <p:spPr>
          <a:xfrm>
            <a:off x="318053" y="1512888"/>
            <a:ext cx="11529390" cy="5192712"/>
          </a:xfrm>
        </p:spPr>
        <p:txBody>
          <a:bodyPr>
            <a:normAutofit lnSpcReduction="10000"/>
          </a:bodyPr>
          <a:lstStyle/>
          <a:p>
            <a:pPr marL="285750" indent="-285750" algn="l">
              <a:buFont typeface="Wingdings" panose="05000000000000000000" pitchFamily="2" charset="2"/>
              <a:buChar char="ü"/>
            </a:pPr>
            <a:r>
              <a:rPr lang="en-US" sz="1800" dirty="0"/>
              <a:t>Before the application process begins, ensure all appropriate/ correct/ required </a:t>
            </a:r>
            <a:r>
              <a:rPr lang="en-US" sz="1800" b="1" dirty="0"/>
              <a:t>documentation </a:t>
            </a:r>
            <a:r>
              <a:rPr lang="en-US" sz="1800" dirty="0"/>
              <a:t>is received.</a:t>
            </a:r>
            <a:br>
              <a:rPr lang="en-US" sz="1800" dirty="0"/>
            </a:br>
            <a:endParaRPr lang="en-US" sz="1800" dirty="0"/>
          </a:p>
          <a:p>
            <a:pPr marL="285750" indent="-285750" algn="l">
              <a:buFont typeface="Wingdings" panose="05000000000000000000" pitchFamily="2" charset="2"/>
              <a:buChar char="ü"/>
            </a:pPr>
            <a:r>
              <a:rPr lang="en-US" sz="1800" b="1" dirty="0"/>
              <a:t>Prepare info sheet </a:t>
            </a:r>
            <a:r>
              <a:rPr lang="en-US" sz="1800" dirty="0"/>
              <a:t>which is made available on your browser and ensure all questions on it are answered properly to ensure a smooth customer service with the customer.</a:t>
            </a:r>
            <a:br>
              <a:rPr lang="en-US" sz="1800" dirty="0"/>
            </a:br>
            <a:endParaRPr lang="en-US" sz="1800" dirty="0"/>
          </a:p>
          <a:p>
            <a:pPr marL="285750" indent="-285750" algn="l">
              <a:buFont typeface="Wingdings" panose="05000000000000000000" pitchFamily="2" charset="2"/>
              <a:buChar char="ü"/>
            </a:pPr>
            <a:r>
              <a:rPr lang="en-US" sz="1800" dirty="0"/>
              <a:t>Find the suitable lenders to </a:t>
            </a:r>
            <a:r>
              <a:rPr lang="en-US" sz="1800" b="1" dirty="0"/>
              <a:t>apply </a:t>
            </a:r>
            <a:r>
              <a:rPr lang="en-US" sz="1800" dirty="0"/>
              <a:t>on.</a:t>
            </a:r>
            <a:br>
              <a:rPr lang="en-US" sz="1800" dirty="0"/>
            </a:br>
            <a:endParaRPr lang="en-US" sz="1800" dirty="0"/>
          </a:p>
          <a:p>
            <a:pPr marL="285750" indent="-285750" algn="l">
              <a:buFont typeface="Wingdings" panose="05000000000000000000" pitchFamily="2" charset="2"/>
              <a:buChar char="ü"/>
            </a:pPr>
            <a:r>
              <a:rPr lang="en-US" sz="1800" dirty="0"/>
              <a:t>Start the </a:t>
            </a:r>
            <a:r>
              <a:rPr lang="en-US" sz="1800" b="1" dirty="0"/>
              <a:t>capturing process</a:t>
            </a:r>
            <a:r>
              <a:rPr lang="en-US" sz="1800" dirty="0"/>
              <a:t>.</a:t>
            </a:r>
            <a:br>
              <a:rPr lang="en-US" sz="1800" dirty="0"/>
            </a:br>
            <a:endParaRPr lang="en-US" sz="1800" b="1" dirty="0"/>
          </a:p>
          <a:p>
            <a:pPr marL="285750" indent="-285750" algn="l">
              <a:buFont typeface="Wingdings" panose="05000000000000000000" pitchFamily="2" charset="2"/>
              <a:buChar char="ü"/>
            </a:pPr>
            <a:r>
              <a:rPr lang="en-US" sz="1800" b="1" dirty="0"/>
              <a:t>Present the offer </a:t>
            </a:r>
            <a:r>
              <a:rPr lang="en-US" sz="1800" dirty="0"/>
              <a:t>to the client.</a:t>
            </a:r>
            <a:br>
              <a:rPr lang="en-US" sz="1800" dirty="0"/>
            </a:br>
            <a:endParaRPr lang="en-US" sz="1800" dirty="0"/>
          </a:p>
          <a:p>
            <a:pPr marL="285750" indent="-285750" algn="l">
              <a:buFont typeface="Wingdings" panose="05000000000000000000" pitchFamily="2" charset="2"/>
              <a:buChar char="ü"/>
            </a:pPr>
            <a:r>
              <a:rPr lang="en-US" sz="1800" dirty="0"/>
              <a:t>And </a:t>
            </a:r>
            <a:r>
              <a:rPr lang="en-US" sz="1800" b="1" dirty="0" err="1"/>
              <a:t>finalise</a:t>
            </a:r>
            <a:r>
              <a:rPr lang="en-US" sz="1800" b="1" dirty="0"/>
              <a:t> </a:t>
            </a:r>
            <a:r>
              <a:rPr lang="en-US" sz="1800" dirty="0"/>
              <a:t>the deal  accordingly, do </a:t>
            </a:r>
            <a:r>
              <a:rPr lang="en-US" sz="1800" b="1" dirty="0"/>
              <a:t>follow-ups until deal gets paid out</a:t>
            </a:r>
            <a:r>
              <a:rPr lang="en-US" sz="1800" dirty="0"/>
              <a:t>.</a:t>
            </a:r>
          </a:p>
          <a:p>
            <a:pPr marL="285750" indent="-285750" algn="l">
              <a:buFont typeface="Wingdings" panose="05000000000000000000" pitchFamily="2" charset="2"/>
              <a:buChar char="ü"/>
            </a:pPr>
            <a:r>
              <a:rPr lang="en-US" sz="1800" dirty="0"/>
              <a:t>Inform client on what to do when deal gets paid out:</a:t>
            </a:r>
          </a:p>
          <a:p>
            <a:pPr marL="742950" lvl="1" indent="-285750">
              <a:buFont typeface="Wingdings" panose="05000000000000000000" pitchFamily="2" charset="2"/>
              <a:buChar char="ü"/>
            </a:pPr>
            <a:r>
              <a:rPr lang="en-US" sz="1400" dirty="0"/>
              <a:t>when the money is paid by the lender to the hardware store, credit admin then send an email to credit H/O cc store manager, </a:t>
            </a:r>
          </a:p>
          <a:p>
            <a:pPr marL="742950" lvl="1" indent="-285750">
              <a:buFont typeface="Wingdings" panose="05000000000000000000" pitchFamily="2" charset="2"/>
              <a:buChar char="ü"/>
            </a:pPr>
            <a:r>
              <a:rPr lang="en-US" sz="1400" dirty="0"/>
              <a:t>H/O then loads client credit card according to card number sequence inserted by the credit admin, </a:t>
            </a:r>
          </a:p>
          <a:p>
            <a:pPr marL="742950" lvl="1" indent="-285750">
              <a:buFont typeface="Wingdings" panose="05000000000000000000" pitchFamily="2" charset="2"/>
              <a:buChar char="ü"/>
            </a:pPr>
            <a:r>
              <a:rPr lang="en-US" sz="1400" dirty="0"/>
              <a:t>a unique pin is then sent to the client’s phone and credit admin needs to inform to keep this pin safe as they will be using it every time they shop and they cannot shop anywhere else with the card except for where they opened the account.</a:t>
            </a:r>
          </a:p>
          <a:p>
            <a:pPr algn="l"/>
            <a:r>
              <a:rPr lang="en-US" sz="1800" dirty="0"/>
              <a:t>NB: On Payout - UPDATE ALL SHEETS ACCORDINGLY ( Lead sheet, Info sheet and Status report)</a:t>
            </a:r>
          </a:p>
        </p:txBody>
      </p:sp>
      <p:sp>
        <p:nvSpPr>
          <p:cNvPr id="3" name="TextBox 2">
            <a:extLst>
              <a:ext uri="{FF2B5EF4-FFF2-40B4-BE49-F238E27FC236}">
                <a16:creationId xmlns:a16="http://schemas.microsoft.com/office/drawing/2014/main" id="{356551AA-0046-F055-74C1-16E8280DBB67}"/>
              </a:ext>
            </a:extLst>
          </p:cNvPr>
          <p:cNvSpPr txBox="1"/>
          <p:nvPr/>
        </p:nvSpPr>
        <p:spPr>
          <a:xfrm>
            <a:off x="0" y="752926"/>
            <a:ext cx="12192000" cy="584775"/>
          </a:xfrm>
          <a:prstGeom prst="rect">
            <a:avLst/>
          </a:prstGeom>
          <a:solidFill>
            <a:srgbClr val="FF0000"/>
          </a:solidFill>
        </p:spPr>
        <p:style>
          <a:lnRef idx="0">
            <a:schemeClr val="accent5"/>
          </a:lnRef>
          <a:fillRef idx="3">
            <a:schemeClr val="accent5"/>
          </a:fillRef>
          <a:effectRef idx="3">
            <a:schemeClr val="accent5"/>
          </a:effectRef>
          <a:fontRef idx="minor">
            <a:schemeClr val="lt1"/>
          </a:fontRef>
        </p:style>
        <p:txBody>
          <a:bodyPr wrap="square">
            <a:spAutoFit/>
          </a:bodyPr>
          <a:lstStyle/>
          <a:p>
            <a:pPr algn="ctr"/>
            <a:r>
              <a:rPr lang="en-ZA" sz="3200" b="1" dirty="0">
                <a:solidFill>
                  <a:schemeClr val="bg1"/>
                </a:solidFill>
                <a:latin typeface="CIDFont+F3"/>
              </a:rPr>
              <a:t>Processing Credit Applications</a:t>
            </a:r>
            <a:endParaRPr lang="en-ZA" sz="3200" b="1" dirty="0">
              <a:solidFill>
                <a:schemeClr val="bg1"/>
              </a:solidFill>
            </a:endParaRPr>
          </a:p>
        </p:txBody>
      </p:sp>
    </p:spTree>
    <p:extLst>
      <p:ext uri="{BB962C8B-B14F-4D97-AF65-F5344CB8AC3E}">
        <p14:creationId xmlns:p14="http://schemas.microsoft.com/office/powerpoint/2010/main" val="12690607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432FA04B-24EF-4F53-BD0B-33768BD9DC29}"/>
              </a:ext>
            </a:extLst>
          </p:cNvPr>
          <p:cNvGraphicFramePr>
            <a:graphicFrameLocks noGrp="1"/>
          </p:cNvGraphicFramePr>
          <p:nvPr>
            <p:ph idx="1"/>
            <p:extLst>
              <p:ext uri="{D42A27DB-BD31-4B8C-83A1-F6EECF244321}">
                <p14:modId xmlns:p14="http://schemas.microsoft.com/office/powerpoint/2010/main" val="3924119853"/>
              </p:ext>
            </p:extLst>
          </p:nvPr>
        </p:nvGraphicFramePr>
        <p:xfrm>
          <a:off x="1238250" y="0"/>
          <a:ext cx="10264775"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763726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1371</TotalTime>
  <Words>2612</Words>
  <Application>Microsoft Office PowerPoint</Application>
  <PresentationFormat>Widescreen</PresentationFormat>
  <Paragraphs>352</Paragraphs>
  <Slides>34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Arial</vt:lpstr>
      <vt:lpstr>Calibri</vt:lpstr>
      <vt:lpstr>Calibri Light</vt:lpstr>
      <vt:lpstr>CIDFont+F1</vt:lpstr>
      <vt:lpstr>CIDFont+F3</vt:lpstr>
      <vt:lpstr>Wingdings</vt:lpstr>
      <vt:lpstr>Office Theme</vt:lpstr>
      <vt:lpstr>CREDIT ADMINISTRATOR TRAINING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CREDIT ADMINISTRATOR TRAINING</dc:title>
  <dc:creator>User</dc:creator>
  <cp:lastModifiedBy>Guest Natalie Ferreira</cp:lastModifiedBy>
  <cp:revision>38</cp:revision>
  <dcterms:created xsi:type="dcterms:W3CDTF">2023-05-13T21:57:45Z</dcterms:created>
  <dcterms:modified xsi:type="dcterms:W3CDTF">2023-10-26T15:57:11Z</dcterms:modified>
</cp:coreProperties>
</file>